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968D54-0156-4A66-AB78-B09EE84FE448}" type="datetimeFigureOut">
              <a:rPr lang="ru-RU" smtClean="0"/>
              <a:t>11.03.2022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B9BE35-D52C-42FE-BBAB-CE94F0879AD6}" type="slidenum">
              <a:rPr lang="ru-RU" smtClean="0"/>
              <a:t>‹#›</a:t>
            </a:fld>
            <a:endParaRPr lang="ru-RU"/>
          </a:p>
        </p:txBody>
      </p:sp>
    </p:spTree>
    <p:extLst>
      <p:ext uri="{BB962C8B-B14F-4D97-AF65-F5344CB8AC3E}">
        <p14:creationId xmlns:p14="http://schemas.microsoft.com/office/powerpoint/2010/main" val="772650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6</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7</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8</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9</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10</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11</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12</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13</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14</a:t>
            </a:fld>
            <a:endParaRPr lang="ru-RU"/>
          </a:p>
        </p:txBody>
      </p:sp>
    </p:spTree>
    <p:extLst>
      <p:ext uri="{BB962C8B-B14F-4D97-AF65-F5344CB8AC3E}">
        <p14:creationId xmlns:p14="http://schemas.microsoft.com/office/powerpoint/2010/main" val="2177898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44971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2273322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846197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3873182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357248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B757FE-F647-4B75-BFB9-D9D36A507AEA}"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3865594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B757FE-F647-4B75-BFB9-D9D36A507AEA}" type="datetimeFigureOut">
              <a:rPr lang="en-US" smtClean="0"/>
              <a:t>3/11/2022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3007823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B757FE-F647-4B75-BFB9-D9D36A507AEA}" type="datetimeFigureOut">
              <a:rPr lang="en-US" smtClean="0"/>
              <a:t>3/11/2022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411216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B757FE-F647-4B75-BFB9-D9D36A507AEA}" type="datetimeFigureOut">
              <a:rPr lang="en-US" smtClean="0"/>
              <a:t>3/11/2022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741360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757FE-F647-4B75-BFB9-D9D36A507AEA}" type="datetimeFigureOut">
              <a:rPr lang="en-US" smtClean="0"/>
              <a:t>3/11/2022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32389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757FE-F647-4B75-BFB9-D9D36A507AEA}" type="datetimeFigureOut">
              <a:rPr lang="en-US" smtClean="0"/>
              <a:t>3/11/2022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26105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838007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757FE-F647-4B75-BFB9-D9D36A507AEA}" type="datetimeFigureOut">
              <a:rPr lang="en-US" smtClean="0"/>
              <a:t>3/11/2022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143521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2547773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2584633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08092A-4960-4BB3-9EF9-CC564EAE89A9}" type="datetimeFigureOut">
              <a:rPr lang="en-US" smtClean="0"/>
              <a:t>3/11/2022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220521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08092A-4960-4BB3-9EF9-CC564EAE89A9}" type="datetimeFigureOut">
              <a:rPr lang="en-US" smtClean="0"/>
              <a:t>3/11/2022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411860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08092A-4960-4BB3-9EF9-CC564EAE89A9}" type="datetimeFigureOut">
              <a:rPr lang="en-US" smtClean="0"/>
              <a:t>3/11/2022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2777288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08092A-4960-4BB3-9EF9-CC564EAE89A9}" type="datetimeFigureOut">
              <a:rPr lang="en-US" smtClean="0"/>
              <a:t>3/11/2022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262521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8092A-4960-4BB3-9EF9-CC564EAE89A9}" type="datetimeFigureOut">
              <a:rPr lang="en-US" smtClean="0"/>
              <a:t>3/11/2022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1128525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8092A-4960-4BB3-9EF9-CC564EAE89A9}" type="datetimeFigureOut">
              <a:rPr lang="en-US" smtClean="0"/>
              <a:t>3/11/2022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4147191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8092A-4960-4BB3-9EF9-CC564EAE89A9}" type="datetimeFigureOut">
              <a:rPr lang="en-US" smtClean="0"/>
              <a:t>3/11/2022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70168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8092A-4960-4BB3-9EF9-CC564EAE89A9}" type="datetimeFigureOut">
              <a:rPr lang="en-US" smtClean="0"/>
              <a:t>3/11/2022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77A519-3DA1-4C10-91ED-BC8D2DC9F900}" type="slidenum">
              <a:rPr lang="en-US" smtClean="0"/>
              <a:t>‹#›</a:t>
            </a:fld>
            <a:endParaRPr lang="en-US"/>
          </a:p>
        </p:txBody>
      </p:sp>
      <p:pic>
        <p:nvPicPr>
          <p:cNvPr id="7" name="Picture 6"/>
          <p:cNvPicPr>
            <a:picLocks noChangeAspect="1"/>
          </p:cNvPicPr>
          <p:nvPr userDrawn="1"/>
        </p:nvPicPr>
        <p:blipFill rotWithShape="1">
          <a:blip r:embed="rId13" cstate="print">
            <a:extLst>
              <a:ext uri="{28A0092B-C50C-407E-A947-70E740481C1C}">
                <a14:useLocalDpi xmlns:a14="http://schemas.microsoft.com/office/drawing/2010/main" val="0"/>
              </a:ext>
            </a:extLst>
          </a:blip>
          <a:srcRect b="16750"/>
          <a:stretch/>
        </p:blipFill>
        <p:spPr>
          <a:xfrm>
            <a:off x="0" y="1679881"/>
            <a:ext cx="9144000" cy="5178119"/>
          </a:xfrm>
          <a:prstGeom prst="rect">
            <a:avLst/>
          </a:prstGeom>
        </p:spPr>
      </p:pic>
      <p:sp>
        <p:nvSpPr>
          <p:cNvPr id="8" name="Rectangle 7"/>
          <p:cNvSpPr/>
          <p:nvPr userDrawn="1"/>
        </p:nvSpPr>
        <p:spPr>
          <a:xfrm>
            <a:off x="0" y="5379"/>
            <a:ext cx="9144000" cy="2128221"/>
          </a:xfrm>
          <a:prstGeom prst="rect">
            <a:avLst/>
          </a:prstGeom>
          <a:gradFill>
            <a:gsLst>
              <a:gs pos="0">
                <a:schemeClr val="bg2"/>
              </a:gs>
              <a:gs pos="50000">
                <a:schemeClr val="bg2"/>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4007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757FE-F647-4B75-BFB9-D9D36A507AEA}" type="datetimeFigureOut">
              <a:rPr lang="en-US" smtClean="0"/>
              <a:t>3/11/2022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107CA1-DC4D-4C43-9E64-6621F6B2E2F6}" type="slidenum">
              <a:rPr lang="en-US" smtClean="0"/>
              <a:t>‹#›</a:t>
            </a:fld>
            <a:endParaRPr lang="en-US"/>
          </a:p>
        </p:txBody>
      </p:sp>
      <p:pic>
        <p:nvPicPr>
          <p:cNvPr id="7" name="Picture 6"/>
          <p:cNvPicPr>
            <a:picLocks noChangeAspect="1"/>
          </p:cNvPicPr>
          <p:nvPr userDrawn="1"/>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3059" t="8793" r="2236" b="52466"/>
          <a:stretch/>
        </p:blipFill>
        <p:spPr>
          <a:xfrm>
            <a:off x="-26893" y="5981174"/>
            <a:ext cx="3074893" cy="876826"/>
          </a:xfrm>
          <a:prstGeom prst="rect">
            <a:avLst/>
          </a:prstGeom>
        </p:spPr>
      </p:pic>
      <p:pic>
        <p:nvPicPr>
          <p:cNvPr id="8" name="Picture 7"/>
          <p:cNvPicPr>
            <a:picLocks noChangeAspect="1"/>
          </p:cNvPicPr>
          <p:nvPr userDrawn="1"/>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3059" t="8793" r="2236" b="52466"/>
          <a:stretch/>
        </p:blipFill>
        <p:spPr>
          <a:xfrm>
            <a:off x="2971800" y="5981174"/>
            <a:ext cx="3227294" cy="876826"/>
          </a:xfrm>
          <a:prstGeom prst="rect">
            <a:avLst/>
          </a:prstGeom>
        </p:spPr>
      </p:pic>
      <p:pic>
        <p:nvPicPr>
          <p:cNvPr id="9" name="Picture 8"/>
          <p:cNvPicPr>
            <a:picLocks noChangeAspect="1"/>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3059" t="8793" r="2236" b="52466"/>
          <a:stretch/>
        </p:blipFill>
        <p:spPr>
          <a:xfrm>
            <a:off x="6096000" y="5981174"/>
            <a:ext cx="3048000" cy="876826"/>
          </a:xfrm>
          <a:prstGeom prst="rect">
            <a:avLst/>
          </a:prstGeom>
        </p:spPr>
      </p:pic>
      <p:sp>
        <p:nvSpPr>
          <p:cNvPr id="10" name="Rectangle 9"/>
          <p:cNvSpPr/>
          <p:nvPr userDrawn="1"/>
        </p:nvSpPr>
        <p:spPr>
          <a:xfrm>
            <a:off x="0" y="1219200"/>
            <a:ext cx="9144000" cy="4761974"/>
          </a:xfrm>
          <a:prstGeom prst="rect">
            <a:avLst/>
          </a:prstGeom>
          <a:gradFill>
            <a:gsLst>
              <a:gs pos="0">
                <a:schemeClr val="bg2"/>
              </a:gs>
              <a:gs pos="50000">
                <a:schemeClr val="bg2"/>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rot="10800000">
            <a:off x="0" y="0"/>
            <a:ext cx="9144000" cy="1219200"/>
          </a:xfrm>
          <a:prstGeom prst="rect">
            <a:avLst/>
          </a:prstGeom>
          <a:gradFill>
            <a:gsLst>
              <a:gs pos="0">
                <a:schemeClr val="bg2">
                  <a:lumMod val="75000"/>
                </a:schemeClr>
              </a:gs>
              <a:gs pos="50000">
                <a:schemeClr val="bg2"/>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5107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2971800"/>
          </a:xfrm>
        </p:spPr>
        <p:txBody>
          <a:bodyPr>
            <a:normAutofit/>
          </a:bodyPr>
          <a:lstStyle/>
          <a:p>
            <a:pPr lvl="0">
              <a:spcBef>
                <a:spcPct val="20000"/>
              </a:spcBef>
              <a:defRPr/>
            </a:pPr>
            <a:r>
              <a:rPr lang="ru-RU" sz="3200" i="1" cap="all" dirty="0">
                <a:solidFill>
                  <a:prstClr val="black"/>
                </a:solidFill>
                <a:effectLst>
                  <a:reflection blurRad="12700" stA="48000" endA="300" endPos="55000" dir="5400000" sy="-90000" algn="bl" rotWithShape="0"/>
                </a:effectLst>
                <a:latin typeface="Times New Roman" pitchFamily="18" charset="0"/>
              </a:rPr>
              <a:t>Как помочь обучающемуся подготовиться и сдать </a:t>
            </a:r>
            <a:r>
              <a:rPr lang="ru-RU" sz="3200" i="1" cap="all" dirty="0" err="1" smtClean="0">
                <a:solidFill>
                  <a:prstClr val="black"/>
                </a:solidFill>
                <a:effectLst>
                  <a:reflection blurRad="12700" stA="48000" endA="300" endPos="55000" dir="5400000" sy="-90000" algn="bl" rotWithShape="0"/>
                </a:effectLst>
                <a:latin typeface="Times New Roman" pitchFamily="18" charset="0"/>
              </a:rPr>
              <a:t>гИА</a:t>
            </a:r>
            <a:r>
              <a:rPr lang="ru-RU" sz="3200" i="1" cap="all" dirty="0" smtClean="0">
                <a:solidFill>
                  <a:prstClr val="black"/>
                </a:solidFill>
                <a:effectLst>
                  <a:reflection blurRad="12700" stA="48000" endA="300" endPos="55000" dir="5400000" sy="-90000" algn="bl" rotWithShape="0"/>
                </a:effectLst>
                <a:latin typeface="Times New Roman" pitchFamily="18" charset="0"/>
              </a:rPr>
              <a:t/>
            </a:r>
            <a:br>
              <a:rPr lang="ru-RU" sz="3200" i="1" cap="all" dirty="0" smtClean="0">
                <a:solidFill>
                  <a:prstClr val="black"/>
                </a:solidFill>
                <a:effectLst>
                  <a:reflection blurRad="12700" stA="48000" endA="300" endPos="55000" dir="5400000" sy="-90000" algn="bl" rotWithShape="0"/>
                </a:effectLst>
                <a:latin typeface="Times New Roman" pitchFamily="18" charset="0"/>
              </a:rPr>
            </a:br>
            <a:r>
              <a:rPr lang="ru-RU" sz="3200" b="1" dirty="0">
                <a:solidFill>
                  <a:srgbClr val="4E3B30">
                    <a:shade val="75000"/>
                  </a:srgbClr>
                </a:solidFill>
                <a:latin typeface="Times New Roman" pitchFamily="18" charset="0"/>
                <a:ea typeface="+mn-ea"/>
                <a:cs typeface="+mn-cs"/>
              </a:rPr>
              <a:t>Рекомендации для родителей</a:t>
            </a:r>
            <a:br>
              <a:rPr lang="ru-RU" sz="3200" b="1" dirty="0">
                <a:solidFill>
                  <a:srgbClr val="4E3B30">
                    <a:shade val="75000"/>
                  </a:srgbClr>
                </a:solidFill>
                <a:latin typeface="Times New Roman" pitchFamily="18" charset="0"/>
                <a:ea typeface="+mn-ea"/>
                <a:cs typeface="+mn-cs"/>
              </a:rPr>
            </a:br>
            <a:r>
              <a:rPr lang="ru-RU" sz="3200" i="1" cap="all" dirty="0" smtClean="0">
                <a:solidFill>
                  <a:prstClr val="black"/>
                </a:solidFill>
                <a:effectLst>
                  <a:reflection blurRad="12700" stA="48000" endA="300" endPos="55000" dir="5400000" sy="-90000" algn="bl" rotWithShape="0"/>
                </a:effectLst>
                <a:latin typeface="Times New Roman" pitchFamily="18" charset="0"/>
              </a:rPr>
              <a:t/>
            </a:r>
            <a:br>
              <a:rPr lang="ru-RU" sz="3200" i="1" cap="all" dirty="0" smtClean="0">
                <a:solidFill>
                  <a:prstClr val="black"/>
                </a:solidFill>
                <a:effectLst>
                  <a:reflection blurRad="12700" stA="48000" endA="300" endPos="55000" dir="5400000" sy="-90000" algn="bl" rotWithShape="0"/>
                </a:effectLst>
                <a:latin typeface="Times New Roman" pitchFamily="18" charset="0"/>
              </a:rPr>
            </a:b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ndParaRPr>
          </a:p>
        </p:txBody>
      </p:sp>
      <p:sp>
        <p:nvSpPr>
          <p:cNvPr id="3" name="Subtitle 2"/>
          <p:cNvSpPr>
            <a:spLocks noGrp="1"/>
          </p:cNvSpPr>
          <p:nvPr>
            <p:ph type="subTitle" idx="1"/>
          </p:nvPr>
        </p:nvSpPr>
        <p:spPr>
          <a:xfrm>
            <a:off x="1371600" y="4876800"/>
            <a:ext cx="6400800" cy="1219200"/>
          </a:xfrm>
        </p:spPr>
        <p:txBody>
          <a:bodyPr>
            <a:normAutofit fontScale="77500" lnSpcReduction="20000"/>
          </a:bodyPr>
          <a:lstStyle/>
          <a:p>
            <a:r>
              <a:rPr lang="ru-RU" sz="2800" dirty="0" smtClean="0">
                <a:solidFill>
                  <a:srgbClr val="002060"/>
                </a:solidFill>
                <a:latin typeface="Times New Roman" pitchFamily="18" charset="0"/>
              </a:rPr>
              <a:t>Педагог-психолог </a:t>
            </a:r>
          </a:p>
          <a:p>
            <a:r>
              <a:rPr lang="ru-RU" sz="2800" dirty="0" smtClean="0">
                <a:solidFill>
                  <a:srgbClr val="002060"/>
                </a:solidFill>
                <a:latin typeface="Times New Roman" pitchFamily="18" charset="0"/>
              </a:rPr>
              <a:t>МБОУ </a:t>
            </a:r>
            <a:r>
              <a:rPr lang="ru-RU" sz="2800" dirty="0" smtClean="0">
                <a:solidFill>
                  <a:srgbClr val="002060"/>
                </a:solidFill>
                <a:latin typeface="Times New Roman" pitchFamily="18" charset="0"/>
              </a:rPr>
              <a:t>«</a:t>
            </a:r>
            <a:r>
              <a:rPr lang="ru-RU" sz="2800" dirty="0" err="1" smtClean="0">
                <a:solidFill>
                  <a:srgbClr val="002060"/>
                </a:solidFill>
                <a:latin typeface="Times New Roman" pitchFamily="18" charset="0"/>
              </a:rPr>
              <a:t>Пестречинская</a:t>
            </a:r>
            <a:r>
              <a:rPr lang="ru-RU" sz="2800" dirty="0" smtClean="0">
                <a:solidFill>
                  <a:srgbClr val="002060"/>
                </a:solidFill>
                <a:latin typeface="Times New Roman" pitchFamily="18" charset="0"/>
              </a:rPr>
              <a:t> </a:t>
            </a:r>
            <a:r>
              <a:rPr lang="ru-RU" sz="2800" dirty="0" smtClean="0">
                <a:solidFill>
                  <a:srgbClr val="002060"/>
                </a:solidFill>
                <a:latin typeface="Times New Roman" pitchFamily="18" charset="0"/>
              </a:rPr>
              <a:t>СОШ </a:t>
            </a:r>
            <a:r>
              <a:rPr lang="ru-RU" sz="2800" dirty="0" smtClean="0">
                <a:solidFill>
                  <a:srgbClr val="002060"/>
                </a:solidFill>
                <a:latin typeface="Times New Roman" pitchFamily="18" charset="0"/>
              </a:rPr>
              <a:t>№2» Долгова А.А</a:t>
            </a:r>
            <a:endParaRPr lang="ru-RU" sz="2800" dirty="0" smtClean="0">
              <a:solidFill>
                <a:srgbClr val="002060"/>
              </a:solidFill>
              <a:latin typeface="Times New Roman" pitchFamily="18" charset="0"/>
            </a:endParaRPr>
          </a:p>
          <a:p>
            <a:r>
              <a:rPr lang="ru-RU" sz="2800" dirty="0" smtClean="0">
                <a:solidFill>
                  <a:srgbClr val="002060"/>
                </a:solidFill>
                <a:latin typeface="Times New Roman" pitchFamily="18" charset="0"/>
              </a:rPr>
              <a:t>2021-2022 </a:t>
            </a:r>
            <a:r>
              <a:rPr lang="ru-RU" sz="2800" dirty="0" smtClean="0">
                <a:solidFill>
                  <a:srgbClr val="002060"/>
                </a:solidFill>
                <a:latin typeface="Times New Roman" pitchFamily="18" charset="0"/>
              </a:rPr>
              <a:t>учебный год</a:t>
            </a:r>
            <a:endParaRPr lang="en-US" sz="2800" dirty="0">
              <a:solidFill>
                <a:srgbClr val="002060"/>
              </a:solidFill>
              <a:latin typeface="Times New Roman" pitchFamily="18" charset="0"/>
            </a:endParaRPr>
          </a:p>
        </p:txBody>
      </p:sp>
    </p:spTree>
    <p:extLst>
      <p:ext uri="{BB962C8B-B14F-4D97-AF65-F5344CB8AC3E}">
        <p14:creationId xmlns:p14="http://schemas.microsoft.com/office/powerpoint/2010/main" val="2367993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lnSpc>
                <a:spcPct val="80000"/>
              </a:lnSpc>
              <a:spcAft>
                <a:spcPct val="0"/>
              </a:spcAft>
            </a:pPr>
            <a:r>
              <a:rPr lang="ru-RU" dirty="0" smtClean="0">
                <a:latin typeface="Times New Roman" pitchFamily="18" charset="0"/>
              </a:rPr>
              <a:t>сон</a:t>
            </a:r>
            <a:br>
              <a:rPr lang="ru-RU" dirty="0" smtClean="0">
                <a:latin typeface="Times New Roman" pitchFamily="18" charset="0"/>
              </a:rPr>
            </a:br>
            <a:r>
              <a:rPr lang="ru-RU" sz="2400" dirty="0" smtClean="0"/>
              <a:t/>
            </a:r>
            <a:br>
              <a:rPr lang="ru-RU" sz="2400" dirty="0" smtClean="0"/>
            </a:br>
            <a:r>
              <a:rPr lang="ru-RU" altLang="ru-RU" sz="2400" i="1" u="sng" dirty="0" smtClean="0">
                <a:solidFill>
                  <a:srgbClr val="000000"/>
                </a:solidFill>
                <a:latin typeface="Times New Roman" pitchFamily="18" charset="0"/>
                <a:ea typeface="+mn-ea"/>
                <a:cs typeface="Times New Roman" pitchFamily="18" charset="0"/>
              </a:rPr>
              <a:t>Для </a:t>
            </a:r>
            <a:r>
              <a:rPr lang="ru-RU" altLang="ru-RU" sz="2400" i="1" u="sng" dirty="0">
                <a:solidFill>
                  <a:srgbClr val="000000"/>
                </a:solidFill>
                <a:latin typeface="Times New Roman" pitchFamily="18" charset="0"/>
                <a:ea typeface="+mn-ea"/>
                <a:cs typeface="Times New Roman" pitchFamily="18" charset="0"/>
              </a:rPr>
              <a:t>нормального самочувствия и хорошей работоспособности необходимо, чтобы ребенок хорошо высыпался. </a:t>
            </a:r>
            <a:r>
              <a:rPr lang="ru-RU" altLang="ru-RU" sz="2400" i="1" u="sng" dirty="0">
                <a:solidFill>
                  <a:prstClr val="black"/>
                </a:solidFill>
                <a:latin typeface="Times New Roman" pitchFamily="18" charset="0"/>
                <a:ea typeface="+mn-ea"/>
                <a:cs typeface="Times New Roman" pitchFamily="18" charset="0"/>
              </a:rPr>
              <a:t>Не разрешайте детям учить целыми днями  или ночами, так как это ведет к раздражительности, быстрой утомляемости, беспокойству. </a:t>
            </a:r>
            <a:br>
              <a:rPr lang="ru-RU" altLang="ru-RU" sz="2400" i="1" u="sng" dirty="0">
                <a:solidFill>
                  <a:prstClr val="black"/>
                </a:solidFill>
                <a:latin typeface="Times New Roman" pitchFamily="18" charset="0"/>
                <a:ea typeface="+mn-ea"/>
                <a:cs typeface="Times New Roman" pitchFamily="18" charset="0"/>
              </a:rPr>
            </a:br>
            <a:r>
              <a:rPr lang="ru-RU" altLang="ru-RU" sz="2400" i="1" u="sng" dirty="0">
                <a:solidFill>
                  <a:prstClr val="black"/>
                </a:solidFill>
                <a:latin typeface="Times New Roman" pitchFamily="18" charset="0"/>
                <a:ea typeface="+mn-ea"/>
                <a:cs typeface="Times New Roman" pitchFamily="18" charset="0"/>
              </a:rPr>
              <a:t>В состоянии утомления работоспособность снижается, а продуктивность такой учебы невелика. </a:t>
            </a:r>
            <a:r>
              <a:rPr lang="ru-RU" altLang="ru-RU" sz="2400" i="1" u="sng" dirty="0" smtClean="0">
                <a:solidFill>
                  <a:prstClr val="black"/>
                </a:solidFill>
                <a:latin typeface="Times New Roman" pitchFamily="18" charset="0"/>
                <a:ea typeface="+mn-ea"/>
                <a:cs typeface="Times New Roman" pitchFamily="18" charset="0"/>
              </a:rPr>
              <a:t/>
            </a:r>
            <a:br>
              <a:rPr lang="ru-RU" altLang="ru-RU" sz="2400" i="1" u="sng" dirty="0" smtClean="0">
                <a:solidFill>
                  <a:prstClr val="black"/>
                </a:solidFill>
                <a:latin typeface="Times New Roman" pitchFamily="18" charset="0"/>
                <a:ea typeface="+mn-ea"/>
                <a:cs typeface="Times New Roman" pitchFamily="18" charset="0"/>
              </a:rPr>
            </a:br>
            <a:r>
              <a:rPr lang="ru-RU" altLang="ru-RU" sz="2400" i="1" u="sng" dirty="0" smtClean="0">
                <a:solidFill>
                  <a:prstClr val="black"/>
                </a:solidFill>
                <a:latin typeface="Times New Roman" pitchFamily="18" charset="0"/>
                <a:ea typeface="+mn-ea"/>
                <a:cs typeface="Times New Roman" pitchFamily="18" charset="0"/>
              </a:rPr>
              <a:t/>
            </a:r>
            <a:br>
              <a:rPr lang="ru-RU" altLang="ru-RU" sz="2400" i="1" u="sng" dirty="0" smtClean="0">
                <a:solidFill>
                  <a:prstClr val="black"/>
                </a:solidFill>
                <a:latin typeface="Times New Roman" pitchFamily="18" charset="0"/>
                <a:ea typeface="+mn-ea"/>
                <a:cs typeface="Times New Roman" pitchFamily="18" charset="0"/>
              </a:rPr>
            </a:br>
            <a:r>
              <a:rPr lang="ru-RU" altLang="ru-RU" sz="2400" b="1" i="1" u="sng" dirty="0">
                <a:solidFill>
                  <a:prstClr val="black"/>
                </a:solidFill>
                <a:latin typeface="Comic Sans MS" pitchFamily="66" charset="0"/>
                <a:ea typeface="+mn-ea"/>
                <a:cs typeface="+mn-cs"/>
              </a:rPr>
              <a:t/>
            </a:r>
            <a:br>
              <a:rPr lang="ru-RU" altLang="ru-RU" sz="2400" b="1" i="1" u="sng" dirty="0">
                <a:solidFill>
                  <a:prstClr val="black"/>
                </a:solidFill>
                <a:latin typeface="Comic Sans MS" pitchFamily="66" charset="0"/>
                <a:ea typeface="+mn-ea"/>
                <a:cs typeface="+mn-cs"/>
              </a:rPr>
            </a:br>
            <a:r>
              <a:rPr lang="ru-RU" altLang="ru-RU" sz="2400" b="1" dirty="0">
                <a:solidFill>
                  <a:prstClr val="black"/>
                </a:solidFill>
                <a:latin typeface="Times New Roman" pitchFamily="18" charset="0"/>
                <a:ea typeface="+mn-ea"/>
                <a:cs typeface="Times New Roman" pitchFamily="18" charset="0"/>
              </a:rPr>
              <a:t>Проследите за тем, чтобы накануне экзамена ваш ребенок обязательно отдохнул и как следует выспался. </a:t>
            </a:r>
            <a:br>
              <a:rPr lang="ru-RU" altLang="ru-RU" sz="2400" b="1" dirty="0">
                <a:solidFill>
                  <a:prstClr val="black"/>
                </a:solidFill>
                <a:latin typeface="Times New Roman" pitchFamily="18" charset="0"/>
                <a:ea typeface="+mn-ea"/>
                <a:cs typeface="Times New Roman" pitchFamily="18" charset="0"/>
              </a:rPr>
            </a:br>
            <a:endParaRPr lang="en-US" sz="3200" b="1" i="1" u="sng" dirty="0">
              <a:latin typeface="Times New Roman" pitchFamily="18" charset="0"/>
            </a:endParaRPr>
          </a:p>
        </p:txBody>
      </p:sp>
    </p:spTree>
    <p:extLst>
      <p:ext uri="{BB962C8B-B14F-4D97-AF65-F5344CB8AC3E}">
        <p14:creationId xmlns:p14="http://schemas.microsoft.com/office/powerpoint/2010/main" val="3145716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lnSpc>
                <a:spcPct val="80000"/>
              </a:lnSpc>
              <a:spcAft>
                <a:spcPct val="0"/>
              </a:spcAft>
            </a:pPr>
            <a:r>
              <a:rPr lang="ru-RU" altLang="ru-RU" sz="2800" b="1" dirty="0" smtClean="0">
                <a:solidFill>
                  <a:prstClr val="black"/>
                </a:solidFill>
                <a:latin typeface="Times New Roman" pitchFamily="18" charset="0"/>
                <a:ea typeface="+mn-ea"/>
                <a:cs typeface="Times New Roman" pitchFamily="18" charset="0"/>
              </a:rPr>
              <a:t>ПИТАНИЕ</a:t>
            </a:r>
            <a:br>
              <a:rPr lang="ru-RU" altLang="ru-RU" sz="2800" b="1" dirty="0" smtClean="0">
                <a:solidFill>
                  <a:prstClr val="black"/>
                </a:solidFill>
                <a:latin typeface="Times New Roman" pitchFamily="18" charset="0"/>
                <a:ea typeface="+mn-ea"/>
                <a:cs typeface="Times New Roman" pitchFamily="18" charset="0"/>
              </a:rPr>
            </a:br>
            <a:r>
              <a:rPr lang="ru-RU" altLang="ru-RU" sz="2800" b="1" dirty="0">
                <a:solidFill>
                  <a:prstClr val="black"/>
                </a:solidFill>
                <a:latin typeface="Times New Roman" pitchFamily="18" charset="0"/>
                <a:ea typeface="+mn-ea"/>
                <a:cs typeface="Times New Roman" pitchFamily="18" charset="0"/>
              </a:rPr>
              <a:t/>
            </a:r>
            <a:br>
              <a:rPr lang="ru-RU" altLang="ru-RU" sz="2800" b="1" dirty="0">
                <a:solidFill>
                  <a:prstClr val="black"/>
                </a:solidFill>
                <a:latin typeface="Times New Roman" pitchFamily="18" charset="0"/>
                <a:ea typeface="+mn-ea"/>
                <a:cs typeface="Times New Roman" pitchFamily="18" charset="0"/>
              </a:rPr>
            </a:br>
            <a:r>
              <a:rPr lang="ru-RU" altLang="ru-RU" sz="2800" dirty="0" smtClean="0">
                <a:solidFill>
                  <a:prstClr val="black"/>
                </a:solidFill>
                <a:latin typeface="Times New Roman" pitchFamily="18" charset="0"/>
                <a:ea typeface="+mn-ea"/>
                <a:cs typeface="Times New Roman" pitchFamily="18" charset="0"/>
              </a:rPr>
              <a:t/>
            </a:r>
            <a:br>
              <a:rPr lang="ru-RU" altLang="ru-RU" sz="2800" dirty="0" smtClean="0">
                <a:solidFill>
                  <a:prstClr val="black"/>
                </a:solidFill>
                <a:latin typeface="Times New Roman" pitchFamily="18" charset="0"/>
                <a:ea typeface="+mn-ea"/>
                <a:cs typeface="Times New Roman" pitchFamily="18" charset="0"/>
              </a:rPr>
            </a:br>
            <a:r>
              <a:rPr lang="ru-RU" altLang="ru-RU" sz="2800" dirty="0" smtClean="0">
                <a:solidFill>
                  <a:prstClr val="black"/>
                </a:solidFill>
                <a:latin typeface="Times New Roman" pitchFamily="18" charset="0"/>
                <a:ea typeface="+mn-ea"/>
                <a:cs typeface="Times New Roman" pitchFamily="18" charset="0"/>
              </a:rPr>
              <a:t>Всегда</a:t>
            </a:r>
            <a:r>
              <a:rPr lang="ru-RU" altLang="ru-RU" sz="2800" dirty="0">
                <a:solidFill>
                  <a:prstClr val="black"/>
                </a:solidFill>
                <a:latin typeface="Times New Roman" pitchFamily="18" charset="0"/>
                <a:ea typeface="+mn-ea"/>
                <a:cs typeface="Times New Roman" pitchFamily="18" charset="0"/>
              </a:rPr>
              <a:t>, а во время экзаменов особенно, заботьтесь об организации полноценного питания.</a:t>
            </a:r>
            <a:br>
              <a:rPr lang="ru-RU" altLang="ru-RU" sz="2800" dirty="0">
                <a:solidFill>
                  <a:prstClr val="black"/>
                </a:solidFill>
                <a:latin typeface="Times New Roman" pitchFamily="18" charset="0"/>
                <a:ea typeface="+mn-ea"/>
                <a:cs typeface="Times New Roman" pitchFamily="18" charset="0"/>
              </a:rPr>
            </a:br>
            <a:r>
              <a:rPr lang="ru-RU" altLang="ru-RU" sz="2800" dirty="0">
                <a:solidFill>
                  <a:prstClr val="black"/>
                </a:solidFill>
                <a:latin typeface="Times New Roman" pitchFamily="18" charset="0"/>
                <a:ea typeface="+mn-ea"/>
                <a:cs typeface="Times New Roman" pitchFamily="18" charset="0"/>
              </a:rPr>
              <a:t> </a:t>
            </a:r>
            <a:br>
              <a:rPr lang="ru-RU" altLang="ru-RU" sz="2800" dirty="0">
                <a:solidFill>
                  <a:prstClr val="black"/>
                </a:solidFill>
                <a:latin typeface="Times New Roman" pitchFamily="18" charset="0"/>
                <a:ea typeface="+mn-ea"/>
                <a:cs typeface="Times New Roman" pitchFamily="18" charset="0"/>
              </a:rPr>
            </a:br>
            <a:r>
              <a:rPr lang="ru-RU" altLang="ru-RU" sz="2800" dirty="0">
                <a:solidFill>
                  <a:prstClr val="black"/>
                </a:solidFill>
                <a:latin typeface="Times New Roman" pitchFamily="18" charset="0"/>
                <a:ea typeface="+mn-ea"/>
                <a:cs typeface="Times New Roman" pitchFamily="18" charset="0"/>
              </a:rPr>
              <a:t>Такие продукты, как овощи, фрукты, рыба, творог, орехи, шоколад и т.д. стимулируют работу головного мозга. </a:t>
            </a:r>
            <a:br>
              <a:rPr lang="ru-RU" altLang="ru-RU" sz="2800" dirty="0">
                <a:solidFill>
                  <a:prstClr val="black"/>
                </a:solidFill>
                <a:latin typeface="Times New Roman" pitchFamily="18" charset="0"/>
                <a:ea typeface="+mn-ea"/>
                <a:cs typeface="Times New Roman" pitchFamily="18" charset="0"/>
              </a:rPr>
            </a:br>
            <a:endParaRPr lang="en-US" sz="2800" i="1" u="sng" dirty="0">
              <a:latin typeface="Times New Roman" pitchFamily="18" charset="0"/>
            </a:endParaRPr>
          </a:p>
        </p:txBody>
      </p:sp>
    </p:spTree>
    <p:extLst>
      <p:ext uri="{BB962C8B-B14F-4D97-AF65-F5344CB8AC3E}">
        <p14:creationId xmlns:p14="http://schemas.microsoft.com/office/powerpoint/2010/main" val="1690517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spcAft>
                <a:spcPct val="0"/>
              </a:spcAft>
            </a:pPr>
            <a:r>
              <a:rPr lang="ru-RU" sz="2800" b="1" dirty="0">
                <a:latin typeface="Times New Roman" pitchFamily="18" charset="0"/>
              </a:rPr>
              <a:t>Нужно ли во время экзаменов освобождать ребенка от домашней работы? </a:t>
            </a:r>
            <a:r>
              <a:rPr lang="ru-RU" sz="2800" b="1" dirty="0" smtClean="0">
                <a:latin typeface="Times New Roman" pitchFamily="18" charset="0"/>
              </a:rPr>
              <a:t/>
            </a:r>
            <a:br>
              <a:rPr lang="ru-RU" sz="2800" b="1" dirty="0" smtClean="0">
                <a:latin typeface="Times New Roman" pitchFamily="18" charset="0"/>
              </a:rPr>
            </a:br>
            <a:r>
              <a:rPr lang="ru-RU" sz="2800" b="1" dirty="0" smtClean="0">
                <a:latin typeface="Times New Roman" pitchFamily="18" charset="0"/>
              </a:rPr>
              <a:t/>
            </a:r>
            <a:br>
              <a:rPr lang="ru-RU" sz="2800" b="1" dirty="0" smtClean="0">
                <a:latin typeface="Times New Roman" pitchFamily="18" charset="0"/>
              </a:rPr>
            </a:br>
            <a:r>
              <a:rPr lang="ru-RU" altLang="ru-RU" sz="2400" dirty="0">
                <a:solidFill>
                  <a:prstClr val="black"/>
                </a:solidFill>
                <a:latin typeface="Times New Roman" pitchFamily="18" charset="0"/>
                <a:ea typeface="+mn-ea"/>
                <a:cs typeface="Times New Roman" pitchFamily="18" charset="0"/>
              </a:rPr>
              <a:t>Это вопрос непростой, потому что иногда школьники начинают манипулировать своей учебой, чтобы избежать помощи по дому. Легкая физическая работа может выступать в роли разгрузки, позволяющей сменить деятельность и отдохнуть, а может только усиливать общее утомление, поэтому </a:t>
            </a:r>
            <a:r>
              <a:rPr lang="ru-RU" altLang="ru-RU" sz="2400" b="1" dirty="0">
                <a:solidFill>
                  <a:prstClr val="black"/>
                </a:solidFill>
                <a:latin typeface="Times New Roman" pitchFamily="18" charset="0"/>
                <a:ea typeface="+mn-ea"/>
                <a:cs typeface="Times New Roman" pitchFamily="18" charset="0"/>
              </a:rPr>
              <a:t>вопрос о помощи по дому нужно решать в индивидуальном порядке с учетом особенностей ребенка.</a:t>
            </a:r>
          </a:p>
        </p:txBody>
      </p:sp>
    </p:spTree>
    <p:extLst>
      <p:ext uri="{BB962C8B-B14F-4D97-AF65-F5344CB8AC3E}">
        <p14:creationId xmlns:p14="http://schemas.microsoft.com/office/powerpoint/2010/main" val="1651293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eaLnBrk="0" hangingPunct="0"/>
            <a:r>
              <a:rPr lang="ru-RU" sz="3200" b="1" dirty="0" smtClean="0">
                <a:latin typeface="Times New Roman" pitchFamily="18" charset="0"/>
              </a:rPr>
              <a:t>Эмоциональный настрой</a:t>
            </a:r>
            <a:br>
              <a:rPr lang="ru-RU" sz="3200" b="1" dirty="0" smtClean="0">
                <a:latin typeface="Times New Roman" pitchFamily="18" charset="0"/>
              </a:rPr>
            </a:br>
            <a:r>
              <a:rPr lang="ru-RU" altLang="ru-RU" sz="2400" dirty="0" smtClean="0">
                <a:latin typeface="Times New Roman" pitchFamily="18" charset="0"/>
                <a:cs typeface="Times New Roman" pitchFamily="18" charset="0"/>
              </a:rPr>
              <a:t>Эмоциональный настрой играет важную роль при подготовке и прохождении ГИА, т.к. период экзаменов для большинства выпускников является очень тревожным. </a:t>
            </a:r>
            <a:br>
              <a:rPr lang="ru-RU" altLang="ru-RU" sz="2400" dirty="0" smtClean="0">
                <a:latin typeface="Times New Roman" pitchFamily="18" charset="0"/>
                <a:cs typeface="Times New Roman" pitchFamily="18" charset="0"/>
              </a:rPr>
            </a:br>
            <a:r>
              <a:rPr lang="ru-RU" altLang="ru-RU" sz="2400" dirty="0" smtClean="0"/>
              <a:t/>
            </a:r>
            <a:br>
              <a:rPr lang="ru-RU" altLang="ru-RU" sz="2400" dirty="0" smtClean="0"/>
            </a:br>
            <a:r>
              <a:rPr lang="ru-RU" altLang="ru-RU" sz="2400" dirty="0">
                <a:latin typeface="Times New Roman" pitchFamily="18" charset="0"/>
                <a:cs typeface="Times New Roman" pitchFamily="18" charset="0"/>
              </a:rPr>
              <a:t>Существует определенный уровень тревоги, оптимальный для организации деятельности, но очень высокий уровень волнения мешает учебной деятельности. Все силы уходят на то, чтобы справиться с волнением. Это особенно характерно для детей тревожных, склонных переживать даже без особого повода (например, когда родители сильно переживают, пьют валерьянку, их дети как бы заражаются этим напряжением и тревогой). </a:t>
            </a:r>
            <a:br>
              <a:rPr lang="ru-RU" altLang="ru-RU" sz="2400" dirty="0">
                <a:latin typeface="Times New Roman" pitchFamily="18" charset="0"/>
                <a:cs typeface="Times New Roman" pitchFamily="18" charset="0"/>
              </a:rPr>
            </a:br>
            <a:r>
              <a:rPr lang="ru-RU" altLang="ru-RU" sz="2000" dirty="0">
                <a:latin typeface="Times New Roman" pitchFamily="18" charset="0"/>
                <a:cs typeface="Times New Roman" pitchFamily="18" charset="0"/>
              </a:rPr>
              <a:t>	</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endParaRPr lang="ru-RU" altLang="ru-RU" sz="2400" b="1" dirty="0">
              <a:solidFill>
                <a:prstClr val="black"/>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979881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76201"/>
            <a:ext cx="8283863" cy="6934201"/>
          </a:xfrm>
        </p:spPr>
        <p:txBody>
          <a:bodyPr>
            <a:normAutofit/>
          </a:bodyPr>
          <a:lstStyle/>
          <a:p>
            <a:pPr algn="l" eaLnBrk="0" hangingPunct="0"/>
            <a:r>
              <a:rPr lang="ru-RU" sz="3200" dirty="0" smtClean="0">
                <a:solidFill>
                  <a:prstClr val="black"/>
                </a:solidFill>
                <a:latin typeface="Times New Roman" pitchFamily="18" charset="0"/>
                <a:cs typeface="Times New Roman" pitchFamily="18" charset="0"/>
              </a:rPr>
              <a:t>                 ЗАДАЧИ </a:t>
            </a:r>
            <a:r>
              <a:rPr lang="ru-RU" sz="3200" dirty="0">
                <a:solidFill>
                  <a:prstClr val="black"/>
                </a:solidFill>
                <a:latin typeface="Times New Roman" pitchFamily="18" charset="0"/>
                <a:cs typeface="Times New Roman" pitchFamily="18" charset="0"/>
              </a:rPr>
              <a:t>РОДИТЕЛЕЙ: </a:t>
            </a:r>
            <a:r>
              <a:rPr lang="ru-RU" sz="3200" dirty="0" smtClean="0">
                <a:solidFill>
                  <a:prstClr val="black"/>
                </a:solidFill>
                <a:latin typeface="Times New Roman" pitchFamily="18" charset="0"/>
                <a:cs typeface="Times New Roman" pitchFamily="18" charset="0"/>
              </a:rPr>
              <a:t/>
            </a:r>
            <a:br>
              <a:rPr lang="ru-RU" sz="3200" dirty="0" smtClean="0">
                <a:solidFill>
                  <a:prstClr val="black"/>
                </a:solidFill>
                <a:latin typeface="Times New Roman" pitchFamily="18" charset="0"/>
                <a:cs typeface="Times New Roman" pitchFamily="18" charset="0"/>
              </a:rPr>
            </a:br>
            <a:r>
              <a:rPr lang="ru-RU" sz="2400" dirty="0">
                <a:solidFill>
                  <a:prstClr val="black"/>
                </a:solidFill>
                <a:latin typeface="Times New Roman" pitchFamily="18" charset="0"/>
                <a:cs typeface="Times New Roman" pitchFamily="18" charset="0"/>
              </a:rPr>
              <a:t/>
            </a:r>
            <a:br>
              <a:rPr lang="ru-RU" sz="2400" dirty="0">
                <a:solidFill>
                  <a:prstClr val="black"/>
                </a:solidFill>
                <a:latin typeface="Times New Roman" pitchFamily="18" charset="0"/>
                <a:cs typeface="Times New Roman" pitchFamily="18" charset="0"/>
              </a:rPr>
            </a:br>
            <a:r>
              <a:rPr lang="ru-RU" sz="2300" dirty="0" smtClean="0">
                <a:solidFill>
                  <a:prstClr val="black"/>
                </a:solidFill>
                <a:latin typeface="Times New Roman" pitchFamily="18" charset="0"/>
                <a:cs typeface="Times New Roman" pitchFamily="18" charset="0"/>
              </a:rPr>
              <a:t>*</a:t>
            </a:r>
            <a:r>
              <a:rPr lang="ru-RU" altLang="ru-RU" sz="2300" dirty="0" smtClean="0">
                <a:latin typeface="Times New Roman" pitchFamily="18" charset="0"/>
                <a:cs typeface="Times New Roman" pitchFamily="18" charset="0"/>
              </a:rPr>
              <a:t>создание </a:t>
            </a:r>
            <a:r>
              <a:rPr lang="ru-RU" altLang="ru-RU" sz="2300" dirty="0">
                <a:latin typeface="Times New Roman" pitchFamily="18" charset="0"/>
                <a:cs typeface="Times New Roman" pitchFamily="18" charset="0"/>
              </a:rPr>
              <a:t>эмоционально спокойной, ненапряженной атмосферы (для тревожных детей);</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*создание </a:t>
            </a:r>
            <a:r>
              <a:rPr lang="ru-RU" altLang="ru-RU" sz="2300" dirty="0">
                <a:latin typeface="Times New Roman" pitchFamily="18" charset="0"/>
                <a:cs typeface="Times New Roman" pitchFamily="18" charset="0"/>
              </a:rPr>
              <a:t>ситуации успеха (для неуверенных детей);</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*снижение </a:t>
            </a:r>
            <a:r>
              <a:rPr lang="ru-RU" altLang="ru-RU" sz="2300" dirty="0">
                <a:latin typeface="Times New Roman" pitchFamily="18" charset="0"/>
                <a:cs typeface="Times New Roman" pitchFamily="18" charset="0"/>
              </a:rPr>
              <a:t>значимости экзамена: следует дать понять, что ничего страшного не произойдет, даже если результат будет не совсем таким, каким хотелось бы (особенно в том случае, если обучающийся очень ответственный и старается соответствовать ожиданиям взрослых);</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*повышение </a:t>
            </a:r>
            <a:r>
              <a:rPr lang="ru-RU" altLang="ru-RU" sz="2300" dirty="0">
                <a:latin typeface="Times New Roman" pitchFamily="18" charset="0"/>
                <a:cs typeface="Times New Roman" pitchFamily="18" charset="0"/>
              </a:rPr>
              <a:t>значимости экзамена (для </a:t>
            </a:r>
            <a:r>
              <a:rPr lang="ru-RU" altLang="ru-RU" sz="2300" dirty="0" err="1">
                <a:latin typeface="Times New Roman" pitchFamily="18" charset="0"/>
                <a:cs typeface="Times New Roman" pitchFamily="18" charset="0"/>
              </a:rPr>
              <a:t>гиперактивных</a:t>
            </a:r>
            <a:r>
              <a:rPr lang="ru-RU" altLang="ru-RU" sz="2300" dirty="0">
                <a:latin typeface="Times New Roman" pitchFamily="18" charset="0"/>
                <a:cs typeface="Times New Roman" pitchFamily="18" charset="0"/>
              </a:rPr>
              <a:t> детей, испытывающих недостаток произвольности и самоорганизации);</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*определение </a:t>
            </a:r>
            <a:r>
              <a:rPr lang="ru-RU" altLang="ru-RU" sz="2300" dirty="0">
                <a:latin typeface="Times New Roman" pitchFamily="18" charset="0"/>
                <a:cs typeface="Times New Roman" pitchFamily="18" charset="0"/>
              </a:rPr>
              <a:t>того, в какой помощи нуждается именно ваш ребенок (например, выслушать выученные им темы или помочь написать планы и конспекты).</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000" dirty="0">
                <a:latin typeface="Times New Roman" pitchFamily="18" charset="0"/>
                <a:cs typeface="Times New Roman" pitchFamily="18" charset="0"/>
              </a:rPr>
              <a:t>	</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endParaRPr lang="ru-RU" altLang="ru-RU" sz="2400" b="1" dirty="0">
              <a:solidFill>
                <a:prstClr val="black"/>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478389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39962"/>
          </a:xfrm>
        </p:spPr>
        <p:txBody>
          <a:bodyPr>
            <a:normAutofit fontScale="90000"/>
          </a:bodyPr>
          <a:lstStyle/>
          <a:p>
            <a:r>
              <a:rPr lang="ru-RU" sz="2400" dirty="0">
                <a:latin typeface="Times New Roman" pitchFamily="18" charset="0"/>
              </a:rPr>
              <a:t>Зачастую родители переживают ответственные моменты в жизни своих детей гораздо острее, чем свои</a:t>
            </a:r>
            <a:r>
              <a:rPr lang="ru-RU" sz="2400" dirty="0" smtClean="0">
                <a:latin typeface="Times New Roman" pitchFamily="18" charset="0"/>
              </a:rPr>
              <a:t>.</a:t>
            </a:r>
            <a:br>
              <a:rPr lang="ru-RU" sz="2400" dirty="0" smtClean="0">
                <a:latin typeface="Times New Roman" pitchFamily="18" charset="0"/>
              </a:rPr>
            </a:br>
            <a:r>
              <a:rPr lang="ru-RU" sz="2400" dirty="0" smtClean="0">
                <a:latin typeface="Times New Roman" pitchFamily="18" charset="0"/>
              </a:rPr>
              <a:t> </a:t>
            </a:r>
            <a:r>
              <a:rPr lang="ru-RU" sz="2400" dirty="0">
                <a:latin typeface="Times New Roman" pitchFamily="18" charset="0"/>
              </a:rPr>
              <a:t>Но взрослому человеку гораздо легче справиться с собственным волнением, взяв себя в руки. Именно Ваша поддержка нужна выпускнику прежде всего. </a:t>
            </a:r>
            <a:r>
              <a:rPr lang="ru-RU" sz="2400" dirty="0" smtClean="0">
                <a:latin typeface="Times New Roman" pitchFamily="18" charset="0"/>
              </a:rPr>
              <a:t/>
            </a:r>
            <a:br>
              <a:rPr lang="ru-RU" sz="2400" dirty="0" smtClean="0">
                <a:latin typeface="Times New Roman" pitchFamily="18" charset="0"/>
              </a:rPr>
            </a:br>
            <a:r>
              <a:rPr lang="ru-RU" sz="2400" dirty="0" smtClean="0">
                <a:latin typeface="Times New Roman" pitchFamily="18" charset="0"/>
              </a:rPr>
              <a:t>УСПЕХА </a:t>
            </a:r>
            <a:r>
              <a:rPr lang="ru-RU" sz="2400" dirty="0">
                <a:latin typeface="Times New Roman" pitchFamily="18" charset="0"/>
              </a:rPr>
              <a:t>ВАШИМ ДЕТЯМ НА ЭКЗАМЕНАХ!</a:t>
            </a:r>
          </a:p>
        </p:txBody>
      </p:sp>
      <p:sp>
        <p:nvSpPr>
          <p:cNvPr id="3" name="Объект 2"/>
          <p:cNvSpPr>
            <a:spLocks noGrp="1"/>
          </p:cNvSpPr>
          <p:nvPr>
            <p:ph idx="1"/>
          </p:nvPr>
        </p:nvSpPr>
        <p:spPr>
          <a:xfrm>
            <a:off x="457200" y="3429000"/>
            <a:ext cx="8229600" cy="2697163"/>
          </a:xfrm>
        </p:spPr>
        <p:txBody>
          <a:bodyPr/>
          <a:lstStyle/>
          <a:p>
            <a:endParaRPr lang="ru-RU" dirty="0"/>
          </a:p>
        </p:txBody>
      </p:sp>
    </p:spTree>
    <p:extLst>
      <p:ext uri="{BB962C8B-B14F-4D97-AF65-F5344CB8AC3E}">
        <p14:creationId xmlns:p14="http://schemas.microsoft.com/office/powerpoint/2010/main" val="2721170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533400"/>
            <a:ext cx="8283863" cy="7391400"/>
          </a:xfrm>
        </p:spPr>
        <p:txBody>
          <a:bodyPr>
            <a:normAutofit/>
          </a:bodyPr>
          <a:lstStyle/>
          <a:p>
            <a:r>
              <a:rPr lang="ru-RU" sz="2400" dirty="0">
                <a:latin typeface="Times New Roman" pitchFamily="18" charset="0"/>
                <a:cs typeface="Times New Roman" pitchFamily="18" charset="0"/>
              </a:rPr>
              <a:t>Слово </a:t>
            </a:r>
            <a:r>
              <a:rPr lang="ru-RU" sz="2400" b="1" dirty="0">
                <a:latin typeface="Times New Roman" pitchFamily="18" charset="0"/>
                <a:cs typeface="Times New Roman" pitchFamily="18" charset="0"/>
              </a:rPr>
              <a:t>«экзамен» </a:t>
            </a:r>
            <a:r>
              <a:rPr lang="ru-RU" sz="2400" dirty="0">
                <a:latin typeface="Times New Roman" pitchFamily="18" charset="0"/>
                <a:cs typeface="Times New Roman" pitchFamily="18" charset="0"/>
              </a:rPr>
              <a:t>переводится с латинского как </a:t>
            </a:r>
            <a:r>
              <a:rPr lang="ru-RU" sz="2400" b="1" dirty="0">
                <a:latin typeface="Times New Roman" pitchFamily="18" charset="0"/>
                <a:cs typeface="Times New Roman" pitchFamily="18" charset="0"/>
              </a:rPr>
              <a:t>«испытание»</a:t>
            </a:r>
            <a:r>
              <a:rPr lang="ru-RU" sz="2400" dirty="0">
                <a:latin typeface="Times New Roman" pitchFamily="18" charset="0"/>
                <a:cs typeface="Times New Roman" pitchFamily="18" charset="0"/>
              </a:rPr>
              <a:t>. И именно испытаниями, сложными,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подчас </a:t>
            </a:r>
            <a:r>
              <a:rPr lang="ru-RU" sz="2400" dirty="0">
                <a:latin typeface="Times New Roman" pitchFamily="18" charset="0"/>
                <a:cs typeface="Times New Roman" pitchFamily="18" charset="0"/>
              </a:rPr>
              <a:t>драматичными, становятся выпускные экзамены для обучающихся 9-х и 11-х классов.</a:t>
            </a:r>
            <a:br>
              <a:rPr lang="ru-RU" sz="2400" dirty="0">
                <a:latin typeface="Times New Roman" pitchFamily="18" charset="0"/>
                <a:cs typeface="Times New Roman" pitchFamily="18" charset="0"/>
              </a:rPr>
            </a:br>
            <a:r>
              <a:rPr lang="ru-RU" sz="2400" b="1" dirty="0">
                <a:latin typeface="Times New Roman" pitchFamily="18" charset="0"/>
                <a:cs typeface="Times New Roman" pitchFamily="18" charset="0"/>
              </a:rPr>
              <a:t>Экзамен – самый ответственный период  в жизни каждого выпускника</a:t>
            </a:r>
            <a:r>
              <a:rPr lang="ru-RU" sz="2400" dirty="0">
                <a:latin typeface="Times New Roman" pitchFamily="18" charset="0"/>
                <a:cs typeface="Times New Roman" pitchFamily="18" charset="0"/>
              </a:rPr>
              <a:t>. Именно на экзамене подводится итог учебной деятельности каждого школьника. Чтобы успешно сдать экзамен, им необходимо хорошо подготовиться к нему. Кроме того, важную роль в подготовке детей к ГИА играет поведение их родителей.</a:t>
            </a:r>
            <a:endParaRPr lang="en-US" sz="2400" dirty="0"/>
          </a:p>
        </p:txBody>
      </p:sp>
    </p:spTree>
    <p:extLst>
      <p:ext uri="{BB962C8B-B14F-4D97-AF65-F5344CB8AC3E}">
        <p14:creationId xmlns:p14="http://schemas.microsoft.com/office/powerpoint/2010/main" val="850386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23302"/>
            <a:ext cx="8283863" cy="6534698"/>
          </a:xfrm>
        </p:spPr>
        <p:txBody>
          <a:bodyPr>
            <a:normAutofit fontScale="90000"/>
          </a:bodyPr>
          <a:lstStyle/>
          <a:p>
            <a:pPr algn="l"/>
            <a:r>
              <a:rPr lang="ru-RU" sz="2400" b="1" dirty="0" smtClean="0">
                <a:latin typeface="Times New Roman" pitchFamily="18" charset="0"/>
                <a:cs typeface="Times New Roman" pitchFamily="18" charset="0"/>
              </a:rPr>
              <a:t>      Ваши </a:t>
            </a:r>
            <a:r>
              <a:rPr lang="ru-RU" sz="2400" b="1" dirty="0">
                <a:latin typeface="Times New Roman" pitchFamily="18" charset="0"/>
                <a:cs typeface="Times New Roman" pitchFamily="18" charset="0"/>
              </a:rPr>
              <a:t>сын или дочь принимают участие в ГИА.</a:t>
            </a:r>
            <a:br>
              <a:rPr lang="ru-RU" sz="2400" b="1" dirty="0">
                <a:latin typeface="Times New Roman" pitchFamily="18" charset="0"/>
                <a:cs typeface="Times New Roman" pitchFamily="18" charset="0"/>
              </a:rPr>
            </a:br>
            <a:r>
              <a:rPr lang="ru-RU" sz="2400" b="1" dirty="0" smtClean="0">
                <a:latin typeface="Times New Roman" pitchFamily="18" charset="0"/>
                <a:cs typeface="Times New Roman" pitchFamily="18" charset="0"/>
              </a:rPr>
              <a:t>                              Почему </a:t>
            </a:r>
            <a:r>
              <a:rPr lang="ru-RU" sz="2400" b="1" dirty="0">
                <a:latin typeface="Times New Roman" pitchFamily="18" charset="0"/>
                <a:cs typeface="Times New Roman" pitchFamily="18" charset="0"/>
              </a:rPr>
              <a:t>они так </a:t>
            </a:r>
            <a:r>
              <a:rPr lang="ru-RU" sz="2400" b="1" dirty="0" smtClean="0">
                <a:latin typeface="Times New Roman" pitchFamily="18" charset="0"/>
                <a:cs typeface="Times New Roman" pitchFamily="18" charset="0"/>
              </a:rPr>
              <a:t>волнуются?</a:t>
            </a:r>
            <a:r>
              <a:rPr lang="ru-RU" altLang="ru-RU" sz="2400" dirty="0">
                <a:latin typeface="Times New Roman" pitchFamily="18" charset="0"/>
                <a:cs typeface="Times New Roman" pitchFamily="18" charset="0"/>
              </a:rPr>
              <a:t> </a:t>
            </a:r>
            <a:r>
              <a:rPr lang="ru-RU" altLang="ru-RU" sz="2400" dirty="0" smtClean="0">
                <a:latin typeface="Times New Roman" pitchFamily="18" charset="0"/>
                <a:cs typeface="Times New Roman" pitchFamily="18" charset="0"/>
              </a:rPr>
              <a:t/>
            </a:r>
            <a:br>
              <a:rPr lang="ru-RU" altLang="ru-RU" sz="2400" dirty="0" smtClean="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Сомневаются </a:t>
            </a:r>
            <a:r>
              <a:rPr lang="ru-RU" altLang="ru-RU" sz="2400" dirty="0">
                <a:latin typeface="Times New Roman" pitchFamily="18" charset="0"/>
                <a:cs typeface="Times New Roman" pitchFamily="18" charset="0"/>
              </a:rPr>
              <a:t>в полноте и прочности своих знаний.</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Сомневаются </a:t>
            </a:r>
            <a:r>
              <a:rPr lang="ru-RU" altLang="ru-RU" sz="2400" dirty="0">
                <a:latin typeface="Times New Roman" pitchFamily="18" charset="0"/>
                <a:cs typeface="Times New Roman" pitchFamily="18" charset="0"/>
              </a:rPr>
              <a:t>в собственных способностях: умении логически мыслить, анализировать, концентрировать и распределять внимание.</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Испытывают </a:t>
            </a:r>
            <a:r>
              <a:rPr lang="ru-RU" altLang="ru-RU" sz="2400" dirty="0">
                <a:latin typeface="Times New Roman" pitchFamily="18" charset="0"/>
                <a:cs typeface="Times New Roman" pitchFamily="18" charset="0"/>
              </a:rPr>
              <a:t>страх перед экзаменом в силу личностных особенностей - тревожности, неуверенности в себе, </a:t>
            </a:r>
            <a:r>
              <a:rPr lang="ru-RU" altLang="ru-RU" sz="2400" dirty="0" err="1">
                <a:latin typeface="Times New Roman" pitchFamily="18" charset="0"/>
                <a:cs typeface="Times New Roman" pitchFamily="18" charset="0"/>
              </a:rPr>
              <a:t>астеничности</a:t>
            </a:r>
            <a:r>
              <a:rPr lang="ru-RU" altLang="ru-RU" sz="2400" dirty="0">
                <a:latin typeface="Times New Roman" pitchFamily="18" charset="0"/>
                <a:cs typeface="Times New Roman" pitchFamily="18" charset="0"/>
              </a:rPr>
              <a:t> (быстрой утомляемости) и т.д.</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Боятся </a:t>
            </a:r>
            <a:r>
              <a:rPr lang="ru-RU" altLang="ru-RU" sz="2400" dirty="0">
                <a:latin typeface="Times New Roman" pitchFamily="18" charset="0"/>
                <a:cs typeface="Times New Roman" pitchFamily="18" charset="0"/>
              </a:rPr>
              <a:t>незнакомой, неопределенной ситуации.</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Испытывают </a:t>
            </a:r>
            <a:r>
              <a:rPr lang="ru-RU" altLang="ru-RU" sz="2400" dirty="0">
                <a:latin typeface="Times New Roman" pitchFamily="18" charset="0"/>
                <a:cs typeface="Times New Roman" pitchFamily="18" charset="0"/>
              </a:rPr>
              <a:t>повышенную ответственность перед родителями и школой.</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Каждая из этих причин может в той или иной степени влиять на состояние вашего ребенка. </a:t>
            </a:r>
            <a:br>
              <a:rPr lang="ru-RU" altLang="ru-RU" sz="2400" dirty="0">
                <a:latin typeface="Times New Roman" pitchFamily="18" charset="0"/>
                <a:cs typeface="Times New Roman" pitchFamily="18" charset="0"/>
              </a:rPr>
            </a:br>
            <a:r>
              <a:rPr lang="ru-RU" altLang="ru-RU" sz="2400" dirty="0"/>
              <a:t/>
            </a:r>
            <a:br>
              <a:rPr lang="ru-RU" altLang="ru-RU" sz="2400" dirty="0"/>
            </a:br>
            <a:r>
              <a:rPr lang="ru-RU" altLang="ru-RU" sz="2400" dirty="0"/>
              <a:t/>
            </a:r>
            <a:br>
              <a:rPr lang="ru-RU" altLang="ru-RU" sz="2400" dirty="0"/>
            </a:br>
            <a:endParaRPr lang="en-US" sz="2400" dirty="0"/>
          </a:p>
        </p:txBody>
      </p:sp>
    </p:spTree>
    <p:extLst>
      <p:ext uri="{BB962C8B-B14F-4D97-AF65-F5344CB8AC3E}">
        <p14:creationId xmlns:p14="http://schemas.microsoft.com/office/powerpoint/2010/main" val="3892535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23302"/>
            <a:ext cx="8283863" cy="6534698"/>
          </a:xfrm>
        </p:spPr>
        <p:txBody>
          <a:bodyPr>
            <a:normAutofit/>
          </a:bodyPr>
          <a:lstStyle/>
          <a:p>
            <a:pPr>
              <a:lnSpc>
                <a:spcPct val="80000"/>
              </a:lnSpc>
            </a:pPr>
            <a:r>
              <a:rPr lang="ru-RU" sz="2800" b="1" dirty="0">
                <a:latin typeface="Times New Roman" pitchFamily="18" charset="0"/>
              </a:rPr>
              <a:t>ПОВЕДЕНИЕ </a:t>
            </a:r>
            <a:r>
              <a:rPr lang="ru-RU" sz="2800" b="1" dirty="0" smtClean="0">
                <a:latin typeface="Times New Roman" pitchFamily="18" charset="0"/>
              </a:rPr>
              <a:t>РОДИТЕЛЕЙ</a:t>
            </a:r>
            <a:br>
              <a:rPr lang="ru-RU" sz="2800" b="1" dirty="0" smtClean="0">
                <a:latin typeface="Times New Roman" pitchFamily="18" charset="0"/>
              </a:rPr>
            </a:br>
            <a:r>
              <a:rPr lang="ru-RU" sz="2800" b="1" dirty="0" smtClean="0">
                <a:latin typeface="Times New Roman" pitchFamily="18" charset="0"/>
              </a:rPr>
              <a:t/>
            </a:r>
            <a:br>
              <a:rPr lang="ru-RU" sz="2800" b="1" dirty="0" smtClean="0">
                <a:latin typeface="Times New Roman" pitchFamily="18" charset="0"/>
              </a:rPr>
            </a:br>
            <a:r>
              <a:rPr lang="ru-RU" altLang="ru-RU" sz="2800" dirty="0">
                <a:latin typeface="Times New Roman" pitchFamily="18" charset="0"/>
                <a:cs typeface="Times New Roman" pitchFamily="18" charset="0"/>
              </a:rPr>
              <a:t>В экзаменационную пору </a:t>
            </a:r>
            <a:r>
              <a:rPr lang="ru-RU" altLang="ru-RU" sz="2800" b="1" dirty="0">
                <a:latin typeface="Times New Roman" pitchFamily="18" charset="0"/>
                <a:cs typeface="Times New Roman" pitchFamily="18" charset="0"/>
              </a:rPr>
              <a:t>основная задача</a:t>
            </a:r>
            <a:br>
              <a:rPr lang="ru-RU" altLang="ru-RU" sz="2800" b="1" dirty="0">
                <a:latin typeface="Times New Roman" pitchFamily="18" charset="0"/>
                <a:cs typeface="Times New Roman" pitchFamily="18" charset="0"/>
              </a:rPr>
            </a:br>
            <a:r>
              <a:rPr lang="ru-RU" altLang="ru-RU" sz="2800" b="1" dirty="0">
                <a:latin typeface="Times New Roman" pitchFamily="18" charset="0"/>
                <a:cs typeface="Times New Roman" pitchFamily="18" charset="0"/>
              </a:rPr>
              <a:t>родителей – создать комфортные</a:t>
            </a:r>
            <a:br>
              <a:rPr lang="ru-RU" altLang="ru-RU" sz="2800" b="1" dirty="0">
                <a:latin typeface="Times New Roman" pitchFamily="18" charset="0"/>
                <a:cs typeface="Times New Roman" pitchFamily="18" charset="0"/>
              </a:rPr>
            </a:br>
            <a:r>
              <a:rPr lang="ru-RU" altLang="ru-RU" sz="2800" b="1" dirty="0">
                <a:latin typeface="Times New Roman" pitchFamily="18" charset="0"/>
                <a:cs typeface="Times New Roman" pitchFamily="18" charset="0"/>
              </a:rPr>
              <a:t>условия для подготовки обучающегося </a:t>
            </a:r>
            <a:r>
              <a:rPr lang="ru-RU" altLang="ru-RU" sz="2800" dirty="0">
                <a:latin typeface="Times New Roman" pitchFamily="18" charset="0"/>
                <a:cs typeface="Times New Roman" pitchFamily="18" charset="0"/>
              </a:rPr>
              <a:t>и не</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мешать ему. </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Психологическая поддержка, поощрение, </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реальная помощь, спокойствие взрослых </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помогают школьнику успешно справиться с </a:t>
            </a:r>
            <a:br>
              <a:rPr lang="ru-RU" altLang="ru-RU" sz="2800" dirty="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собственным волнением</a:t>
            </a:r>
            <a:r>
              <a:rPr lang="ru-RU" altLang="ru-RU" sz="2800" dirty="0">
                <a:latin typeface="Times New Roman" pitchFamily="18" charset="0"/>
                <a:cs typeface="Times New Roman" pitchFamily="18" charset="0"/>
              </a:rPr>
              <a:t>.</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400" dirty="0"/>
              <a:t/>
            </a:r>
            <a:br>
              <a:rPr lang="ru-RU" altLang="ru-RU" sz="2400" dirty="0"/>
            </a:br>
            <a:r>
              <a:rPr lang="ru-RU" altLang="ru-RU" sz="2400" dirty="0"/>
              <a:t/>
            </a:r>
            <a:br>
              <a:rPr lang="ru-RU" altLang="ru-RU" sz="2400" dirty="0"/>
            </a:br>
            <a:endParaRPr lang="en-US" sz="2400" dirty="0"/>
          </a:p>
        </p:txBody>
      </p:sp>
    </p:spTree>
    <p:extLst>
      <p:ext uri="{BB962C8B-B14F-4D97-AF65-F5344CB8AC3E}">
        <p14:creationId xmlns:p14="http://schemas.microsoft.com/office/powerpoint/2010/main" val="976092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23302"/>
            <a:ext cx="8283863" cy="6534698"/>
          </a:xfrm>
        </p:spPr>
        <p:txBody>
          <a:bodyPr>
            <a:normAutofit/>
          </a:bodyPr>
          <a:lstStyle/>
          <a:p>
            <a:r>
              <a:rPr lang="ru-RU" sz="3600" b="1" dirty="0" smtClean="0">
                <a:latin typeface="Times New Roman" pitchFamily="18" charset="0"/>
              </a:rPr>
              <a:t>Психологическая поддержка</a:t>
            </a:r>
            <a:br>
              <a:rPr lang="ru-RU" sz="3600" b="1" dirty="0" smtClean="0">
                <a:latin typeface="Times New Roman" pitchFamily="18" charset="0"/>
              </a:rPr>
            </a:br>
            <a:r>
              <a:rPr lang="ru-RU" sz="3600" b="1" dirty="0">
                <a:latin typeface="Times New Roman" pitchFamily="18" charset="0"/>
              </a:rPr>
              <a:t/>
            </a:r>
            <a:br>
              <a:rPr lang="ru-RU" sz="3600" b="1" dirty="0">
                <a:latin typeface="Times New Roman" pitchFamily="18" charset="0"/>
              </a:rPr>
            </a:br>
            <a:r>
              <a:rPr lang="ru-RU" altLang="ru-RU" sz="2400" dirty="0" smtClean="0">
                <a:solidFill>
                  <a:srgbClr val="4E3B30"/>
                </a:solidFill>
                <a:latin typeface="Times New Roman" pitchFamily="18" charset="0"/>
                <a:cs typeface="Times New Roman" pitchFamily="18" charset="0"/>
              </a:rPr>
              <a:t>Психологическая </a:t>
            </a:r>
            <a:r>
              <a:rPr lang="ru-RU" altLang="ru-RU" sz="2400" dirty="0">
                <a:solidFill>
                  <a:srgbClr val="4E3B30"/>
                </a:solidFill>
                <a:latin typeface="Times New Roman" pitchFamily="18" charset="0"/>
                <a:cs typeface="Times New Roman" pitchFamily="18" charset="0"/>
              </a:rPr>
              <a:t>поддержка – это один из важнейших факторов, определяющих успешность выпускника в сдаче государственной (итоговой) аттестации. </a:t>
            </a:r>
            <a:r>
              <a:rPr lang="ru-RU" altLang="ru-RU" sz="2400" dirty="0" smtClean="0">
                <a:solidFill>
                  <a:srgbClr val="4E3B30"/>
                </a:solidFill>
                <a:latin typeface="Times New Roman" pitchFamily="18" charset="0"/>
                <a:cs typeface="Times New Roman" pitchFamily="18" charset="0"/>
              </a:rPr>
              <a:t/>
            </a:r>
            <a:br>
              <a:rPr lang="ru-RU" altLang="ru-RU" sz="2400" dirty="0" smtClean="0">
                <a:solidFill>
                  <a:srgbClr val="4E3B30"/>
                </a:solidFill>
                <a:latin typeface="Times New Roman" pitchFamily="18" charset="0"/>
                <a:cs typeface="Times New Roman" pitchFamily="18" charset="0"/>
              </a:rPr>
            </a:br>
            <a:r>
              <a:rPr lang="ru-RU" altLang="ru-RU" sz="2400" dirty="0"/>
              <a:t/>
            </a:r>
            <a:br>
              <a:rPr lang="ru-RU" altLang="ru-RU" sz="2400" dirty="0"/>
            </a:br>
            <a:r>
              <a:rPr lang="ru-RU" altLang="ru-RU" sz="2400" b="1" dirty="0">
                <a:latin typeface="Times New Roman" pitchFamily="18" charset="0"/>
                <a:cs typeface="Times New Roman" pitchFamily="18" charset="0"/>
              </a:rPr>
              <a:t>Поддерживать  обучающегося– значит верить в него.</a:t>
            </a:r>
            <a:br>
              <a:rPr lang="ru-RU" altLang="ru-RU" sz="2400" b="1" dirty="0">
                <a:latin typeface="Times New Roman" pitchFamily="18" charset="0"/>
                <a:cs typeface="Times New Roman" pitchFamily="18" charset="0"/>
              </a:rPr>
            </a:br>
            <a:r>
              <a:rPr lang="ru-RU" altLang="ru-RU" sz="2400" dirty="0">
                <a:latin typeface="Times New Roman" pitchFamily="18" charset="0"/>
                <a:cs typeface="Times New Roman" pitchFamily="18" charset="0"/>
              </a:rPr>
              <a:t>	Взрослые имеют немало возможностей, чтобы продемонстрировать обучающемуся свое удовлетворение от его достижений или  усилий. </a:t>
            </a:r>
            <a:br>
              <a:rPr lang="ru-RU" altLang="ru-RU" sz="2400" dirty="0">
                <a:latin typeface="Times New Roman" pitchFamily="18" charset="0"/>
                <a:cs typeface="Times New Roman" pitchFamily="18" charset="0"/>
              </a:rPr>
            </a:br>
            <a:endParaRPr lang="en-US" sz="2400" dirty="0"/>
          </a:p>
        </p:txBody>
      </p:sp>
    </p:spTree>
    <p:extLst>
      <p:ext uri="{BB962C8B-B14F-4D97-AF65-F5344CB8AC3E}">
        <p14:creationId xmlns:p14="http://schemas.microsoft.com/office/powerpoint/2010/main" val="487625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123551"/>
            <a:ext cx="8283863" cy="6734449"/>
          </a:xfrm>
        </p:spPr>
        <p:txBody>
          <a:bodyPr>
            <a:normAutofit fontScale="90000"/>
          </a:bodyPr>
          <a:lstStyle/>
          <a:p>
            <a:r>
              <a:rPr lang="ru-RU" sz="3100" b="1" dirty="0">
                <a:latin typeface="Times New Roman" pitchFamily="18" charset="0"/>
              </a:rPr>
              <a:t>Чем родители могут помочь своим детям</a:t>
            </a:r>
            <a:r>
              <a:rPr lang="ru-RU" sz="3100" b="1" dirty="0" smtClean="0">
                <a:latin typeface="Times New Roman" pitchFamily="18" charset="0"/>
              </a:rPr>
              <a:t>?</a:t>
            </a:r>
            <a:r>
              <a:rPr lang="ru-RU" sz="2400" dirty="0" smtClean="0">
                <a:latin typeface="Times New Roman" pitchFamily="18" charset="0"/>
              </a:rPr>
              <a:t/>
            </a:r>
            <a:br>
              <a:rPr lang="ru-RU" sz="2400" dirty="0" smtClean="0">
                <a:latin typeface="Times New Roman" pitchFamily="18" charset="0"/>
              </a:rPr>
            </a:br>
            <a:r>
              <a:rPr lang="ru-RU" altLang="ru-RU" sz="2400" b="1" dirty="0">
                <a:latin typeface="Times New Roman" pitchFamily="18" charset="0"/>
                <a:cs typeface="Times New Roman" pitchFamily="18" charset="0"/>
              </a:rPr>
              <a:t>Существуют слова, которые поддерживают детей</a:t>
            </a:r>
            <a:r>
              <a:rPr lang="ru-RU" altLang="ru-RU" sz="2400" dirty="0">
                <a:latin typeface="Times New Roman" pitchFamily="18" charset="0"/>
                <a:cs typeface="Times New Roman" pitchFamily="18" charset="0"/>
              </a:rPr>
              <a:t>, например: </a:t>
            </a:r>
            <a:br>
              <a:rPr lang="ru-RU" altLang="ru-RU" sz="2400" dirty="0">
                <a:latin typeface="Times New Roman" pitchFamily="18" charset="0"/>
                <a:cs typeface="Times New Roman" pitchFamily="18" charset="0"/>
              </a:rPr>
            </a:br>
            <a:r>
              <a:rPr lang="ru-RU" altLang="ru-RU" sz="2400" i="1" u="sng" dirty="0">
                <a:latin typeface="Times New Roman" pitchFamily="18" charset="0"/>
                <a:cs typeface="Times New Roman" pitchFamily="18" charset="0"/>
              </a:rPr>
              <a:t>«Ты сможешь это сделать», «Зная тебя, я уверен, что ты все </a:t>
            </a:r>
            <a:br>
              <a:rPr lang="ru-RU" altLang="ru-RU" sz="2400" i="1" u="sng" dirty="0">
                <a:latin typeface="Times New Roman" pitchFamily="18" charset="0"/>
                <a:cs typeface="Times New Roman" pitchFamily="18" charset="0"/>
              </a:rPr>
            </a:br>
            <a:r>
              <a:rPr lang="ru-RU" altLang="ru-RU" sz="2400" i="1" u="sng" dirty="0">
                <a:latin typeface="Times New Roman" pitchFamily="18" charset="0"/>
                <a:cs typeface="Times New Roman" pitchFamily="18" charset="0"/>
              </a:rPr>
              <a:t>сделаешь хорошо», «Ты знаешь это очень хорошо», «Все у тебя </a:t>
            </a:r>
            <a:br>
              <a:rPr lang="ru-RU" altLang="ru-RU" sz="2400" i="1" u="sng" dirty="0">
                <a:latin typeface="Times New Roman" pitchFamily="18" charset="0"/>
                <a:cs typeface="Times New Roman" pitchFamily="18" charset="0"/>
              </a:rPr>
            </a:br>
            <a:r>
              <a:rPr lang="ru-RU" altLang="ru-RU" sz="2400" i="1" u="sng" dirty="0">
                <a:latin typeface="Times New Roman" pitchFamily="18" charset="0"/>
                <a:cs typeface="Times New Roman" pitchFamily="18" charset="0"/>
              </a:rPr>
              <a:t>получится», «Не боги горшки обжигали» и т.д</a:t>
            </a:r>
            <a:r>
              <a:rPr lang="ru-RU" altLang="ru-RU" sz="2400" dirty="0">
                <a:latin typeface="Times New Roman" pitchFamily="18" charset="0"/>
                <a:cs typeface="Times New Roman" pitchFamily="18" charset="0"/>
              </a:rPr>
              <a:t>.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	Если сын или дочь сильно волнуются, лучше заранее рассказать о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возможных вариантах пересдачи, вариантах развития событий в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случае не самого лучшего исхода («Да, итоговый экзамен очень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важен, но при неудачной сдаче ГИА жизнь не остановится», «Век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живи, век учись»)	</a:t>
            </a:r>
            <a:br>
              <a:rPr lang="ru-RU" altLang="ru-RU" sz="2400" dirty="0">
                <a:latin typeface="Times New Roman" pitchFamily="18" charset="0"/>
                <a:cs typeface="Times New Roman" pitchFamily="18" charset="0"/>
              </a:rPr>
            </a:br>
            <a:r>
              <a:rPr lang="ru-RU" altLang="ru-RU" sz="2400" b="1" dirty="0">
                <a:latin typeface="Times New Roman" pitchFamily="18" charset="0"/>
                <a:cs typeface="Times New Roman" pitchFamily="18" charset="0"/>
              </a:rPr>
              <a:t>Поддерживать можно посредством прикосновений,</a:t>
            </a:r>
            <a:br>
              <a:rPr lang="ru-RU" altLang="ru-RU" sz="2400" b="1" dirty="0">
                <a:latin typeface="Times New Roman" pitchFamily="18" charset="0"/>
                <a:cs typeface="Times New Roman" pitchFamily="18" charset="0"/>
              </a:rPr>
            </a:br>
            <a:r>
              <a:rPr lang="ru-RU" altLang="ru-RU" sz="2400" b="1" dirty="0">
                <a:latin typeface="Times New Roman" pitchFamily="18" charset="0"/>
                <a:cs typeface="Times New Roman" pitchFamily="18" charset="0"/>
              </a:rPr>
              <a:t>доброжелательного выражения лица, интонации голоса,</a:t>
            </a:r>
            <a:br>
              <a:rPr lang="ru-RU" altLang="ru-RU" sz="2400" b="1" dirty="0">
                <a:latin typeface="Times New Roman" pitchFamily="18" charset="0"/>
                <a:cs typeface="Times New Roman" pitchFamily="18" charset="0"/>
              </a:rPr>
            </a:br>
            <a:r>
              <a:rPr lang="ru-RU" altLang="ru-RU" sz="2400" b="1" dirty="0">
                <a:latin typeface="Times New Roman" pitchFamily="18" charset="0"/>
                <a:cs typeface="Times New Roman" pitchFamily="18" charset="0"/>
              </a:rPr>
              <a:t>а также посредством совместных  усилий в подготовке.</a:t>
            </a:r>
            <a:r>
              <a:rPr lang="ru-RU" altLang="ru-RU" sz="1200" dirty="0">
                <a:latin typeface="Times New Roman" pitchFamily="18" charset="0"/>
                <a:cs typeface="Times New Roman" pitchFamily="18" charset="0"/>
              </a:rPr>
              <a:t/>
            </a:r>
            <a:br>
              <a:rPr lang="ru-RU" altLang="ru-RU" sz="1200" dirty="0">
                <a:latin typeface="Times New Roman" pitchFamily="18" charset="0"/>
                <a:cs typeface="Times New Roman" pitchFamily="18" charset="0"/>
              </a:rPr>
            </a:br>
            <a:r>
              <a:rPr lang="ru-RU" altLang="ru-RU" sz="1200" dirty="0">
                <a:latin typeface="Times New Roman" pitchFamily="18" charset="0"/>
                <a:cs typeface="Times New Roman" pitchFamily="18" charset="0"/>
              </a:rPr>
              <a:t/>
            </a:r>
            <a:br>
              <a:rPr lang="ru-RU" altLang="ru-RU" sz="1200" dirty="0">
                <a:latin typeface="Times New Roman" pitchFamily="18" charset="0"/>
                <a:cs typeface="Times New Roman" pitchFamily="18" charset="0"/>
              </a:rPr>
            </a:br>
            <a:endParaRPr lang="en-US" sz="2400" dirty="0">
              <a:latin typeface="Times New Roman" pitchFamily="18" charset="0"/>
            </a:endParaRPr>
          </a:p>
        </p:txBody>
      </p:sp>
    </p:spTree>
    <p:extLst>
      <p:ext uri="{BB962C8B-B14F-4D97-AF65-F5344CB8AC3E}">
        <p14:creationId xmlns:p14="http://schemas.microsoft.com/office/powerpoint/2010/main" val="2030321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marL="342900" lvl="0" indent="-342900" eaLnBrk="0" fontAlgn="base" hangingPunct="0">
              <a:spcBef>
                <a:spcPct val="20000"/>
              </a:spcBef>
              <a:spcAft>
                <a:spcPct val="0"/>
              </a:spcAft>
            </a:pPr>
            <a:r>
              <a:rPr lang="ru-RU" sz="2800" b="1" dirty="0">
                <a:solidFill>
                  <a:prstClr val="black"/>
                </a:solidFill>
                <a:latin typeface="Times New Roman" pitchFamily="18" charset="0"/>
                <a:ea typeface="+mn-ea"/>
                <a:cs typeface="+mn-cs"/>
              </a:rPr>
              <a:t>ОШИБКИ, КОТОРЫЕ СЛЕДУЕТ </a:t>
            </a:r>
            <a:r>
              <a:rPr lang="ru-RU" sz="2800" b="1" dirty="0" smtClean="0">
                <a:solidFill>
                  <a:prstClr val="black"/>
                </a:solidFill>
                <a:latin typeface="Times New Roman" pitchFamily="18" charset="0"/>
                <a:ea typeface="+mn-ea"/>
                <a:cs typeface="+mn-cs"/>
              </a:rPr>
              <a:t/>
            </a:r>
            <a:br>
              <a:rPr lang="ru-RU" sz="2800" b="1" dirty="0" smtClean="0">
                <a:solidFill>
                  <a:prstClr val="black"/>
                </a:solidFill>
                <a:latin typeface="Times New Roman" pitchFamily="18" charset="0"/>
                <a:ea typeface="+mn-ea"/>
                <a:cs typeface="+mn-cs"/>
              </a:rPr>
            </a:br>
            <a:r>
              <a:rPr lang="ru-RU" sz="2800" b="1" dirty="0" smtClean="0">
                <a:solidFill>
                  <a:prstClr val="black"/>
                </a:solidFill>
                <a:latin typeface="Times New Roman" pitchFamily="18" charset="0"/>
                <a:ea typeface="+mn-ea"/>
                <a:cs typeface="+mn-cs"/>
              </a:rPr>
              <a:t>ИЗБЕГАТЬ</a:t>
            </a:r>
            <a:r>
              <a:rPr lang="ru-RU" sz="2800" b="1" dirty="0">
                <a:solidFill>
                  <a:prstClr val="black"/>
                </a:solidFill>
                <a:latin typeface="Times New Roman" pitchFamily="18" charset="0"/>
                <a:ea typeface="+mn-ea"/>
                <a:cs typeface="+mn-cs"/>
              </a:rPr>
              <a:t/>
            </a:r>
            <a:br>
              <a:rPr lang="ru-RU" sz="2800" b="1" dirty="0">
                <a:solidFill>
                  <a:prstClr val="black"/>
                </a:solidFill>
                <a:latin typeface="Times New Roman" pitchFamily="18" charset="0"/>
                <a:ea typeface="+mn-ea"/>
                <a:cs typeface="+mn-cs"/>
              </a:rPr>
            </a:br>
            <a:r>
              <a:rPr lang="ru-RU" altLang="ru-RU" sz="1200" dirty="0" smtClean="0">
                <a:latin typeface="Times New Roman" pitchFamily="18" charset="0"/>
                <a:cs typeface="Times New Roman" pitchFamily="18" charset="0"/>
              </a:rPr>
              <a:t/>
            </a:r>
            <a:br>
              <a:rPr lang="ru-RU" altLang="ru-RU" sz="1200" dirty="0" smtClean="0">
                <a:latin typeface="Times New Roman" pitchFamily="18" charset="0"/>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В ходе подготовки к экзаменам родители нередко </a:t>
            </a:r>
            <a:br>
              <a:rPr lang="ru-RU" altLang="ru-RU" sz="2400" i="1" u="sng" dirty="0">
                <a:solidFill>
                  <a:srgbClr val="4E3B30"/>
                </a:solidFill>
                <a:latin typeface="Times New Roman" pitchFamily="18" charset="0"/>
                <a:ea typeface="+mn-ea"/>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используют тактику запугивания : </a:t>
            </a:r>
            <a:br>
              <a:rPr lang="ru-RU" altLang="ru-RU" sz="2400" i="1" u="sng" dirty="0">
                <a:solidFill>
                  <a:srgbClr val="4E3B30"/>
                </a:solidFill>
                <a:latin typeface="Times New Roman" pitchFamily="18" charset="0"/>
                <a:ea typeface="+mn-ea"/>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«Мало занимаешься – не сдашь», «Не стараешься – будут </a:t>
            </a:r>
            <a:br>
              <a:rPr lang="ru-RU" altLang="ru-RU" sz="2400" i="1" u="sng" dirty="0">
                <a:solidFill>
                  <a:srgbClr val="4E3B30"/>
                </a:solidFill>
                <a:latin typeface="Times New Roman" pitchFamily="18" charset="0"/>
                <a:ea typeface="+mn-ea"/>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плохие результаты», «Ты совсем не готов», </a:t>
            </a:r>
            <a:r>
              <a:rPr lang="ru-RU" altLang="ru-RU" sz="2400" i="1" u="sng" dirty="0" smtClean="0">
                <a:solidFill>
                  <a:srgbClr val="4E3B30"/>
                </a:solidFill>
                <a:latin typeface="Times New Roman" pitchFamily="18" charset="0"/>
                <a:ea typeface="+mn-ea"/>
                <a:cs typeface="Times New Roman" pitchFamily="18" charset="0"/>
              </a:rPr>
              <a:t/>
            </a:r>
            <a:br>
              <a:rPr lang="ru-RU" altLang="ru-RU" sz="2400" i="1" u="sng" dirty="0" smtClean="0">
                <a:solidFill>
                  <a:srgbClr val="4E3B30"/>
                </a:solidFill>
                <a:latin typeface="Times New Roman" pitchFamily="18" charset="0"/>
                <a:ea typeface="+mn-ea"/>
                <a:cs typeface="Times New Roman" pitchFamily="18" charset="0"/>
              </a:rPr>
            </a:br>
            <a:r>
              <a:rPr lang="ru-RU" altLang="ru-RU" sz="2400" i="1" u="sng" dirty="0" smtClean="0">
                <a:solidFill>
                  <a:srgbClr val="4E3B30"/>
                </a:solidFill>
                <a:latin typeface="Times New Roman" pitchFamily="18" charset="0"/>
                <a:ea typeface="+mn-ea"/>
                <a:cs typeface="Times New Roman" pitchFamily="18" charset="0"/>
              </a:rPr>
              <a:t>«</a:t>
            </a:r>
            <a:r>
              <a:rPr lang="ru-RU" altLang="ru-RU" sz="2400" i="1" u="sng" dirty="0">
                <a:solidFill>
                  <a:srgbClr val="4E3B30"/>
                </a:solidFill>
                <a:latin typeface="Times New Roman" pitchFamily="18" charset="0"/>
                <a:ea typeface="+mn-ea"/>
                <a:cs typeface="Times New Roman" pitchFamily="18" charset="0"/>
              </a:rPr>
              <a:t>Это так сложно» </a:t>
            </a:r>
            <a:r>
              <a:rPr lang="ru-RU" altLang="ru-RU" sz="2400" i="1" u="sng" dirty="0" smtClean="0">
                <a:solidFill>
                  <a:srgbClr val="4E3B30"/>
                </a:solidFill>
                <a:latin typeface="Times New Roman" pitchFamily="18" charset="0"/>
                <a:ea typeface="+mn-ea"/>
                <a:cs typeface="Times New Roman" pitchFamily="18" charset="0"/>
              </a:rPr>
              <a:t>и </a:t>
            </a:r>
            <a:r>
              <a:rPr lang="ru-RU" altLang="ru-RU" sz="2400" i="1" u="sng" dirty="0">
                <a:solidFill>
                  <a:srgbClr val="4E3B30"/>
                </a:solidFill>
                <a:latin typeface="Times New Roman" pitchFamily="18" charset="0"/>
                <a:ea typeface="+mn-ea"/>
                <a:cs typeface="Times New Roman" pitchFamily="18" charset="0"/>
              </a:rPr>
              <a:t>т.п.</a:t>
            </a:r>
            <a:r>
              <a:rPr lang="en-US" altLang="ru-RU" sz="2400" i="1" u="sng" dirty="0">
                <a:solidFill>
                  <a:srgbClr val="4E3B30"/>
                </a:solidFill>
                <a:latin typeface="Times New Roman" pitchFamily="18" charset="0"/>
                <a:ea typeface="+mn-ea"/>
                <a:cs typeface="Times New Roman" pitchFamily="18" charset="0"/>
              </a:rPr>
              <a:t>;</a:t>
            </a:r>
            <a:r>
              <a:rPr lang="ru-RU" altLang="ru-RU" sz="2400" i="1" u="sng" dirty="0">
                <a:solidFill>
                  <a:srgbClr val="4E3B30"/>
                </a:solidFill>
                <a:latin typeface="Times New Roman" pitchFamily="18" charset="0"/>
                <a:ea typeface="+mn-ea"/>
                <a:cs typeface="Times New Roman" pitchFamily="18" charset="0"/>
              </a:rPr>
              <a:t/>
            </a:r>
            <a:br>
              <a:rPr lang="ru-RU" altLang="ru-RU" sz="2400" i="1" u="sng" dirty="0">
                <a:solidFill>
                  <a:srgbClr val="4E3B30"/>
                </a:solidFill>
                <a:latin typeface="Times New Roman" pitchFamily="18" charset="0"/>
                <a:ea typeface="+mn-ea"/>
                <a:cs typeface="Times New Roman" pitchFamily="18" charset="0"/>
              </a:rPr>
            </a:br>
            <a:r>
              <a:rPr lang="ru-RU" altLang="ru-RU" sz="2400" dirty="0">
                <a:solidFill>
                  <a:srgbClr val="4E3B30"/>
                </a:solidFill>
                <a:latin typeface="Times New Roman" pitchFamily="18" charset="0"/>
                <a:ea typeface="+mn-ea"/>
                <a:cs typeface="Times New Roman" pitchFamily="18" charset="0"/>
              </a:rPr>
              <a:t>	</a:t>
            </a:r>
            <a:r>
              <a:rPr lang="ru-RU" altLang="ru-RU" sz="2400" dirty="0" smtClean="0">
                <a:solidFill>
                  <a:srgbClr val="4E3B30"/>
                </a:solidFill>
                <a:latin typeface="Times New Roman" pitchFamily="18" charset="0"/>
                <a:ea typeface="+mn-ea"/>
                <a:cs typeface="Times New Roman" pitchFamily="18" charset="0"/>
              </a:rPr>
              <a:t/>
            </a:r>
            <a:br>
              <a:rPr lang="ru-RU" altLang="ru-RU" sz="2400" dirty="0" smtClean="0">
                <a:solidFill>
                  <a:srgbClr val="4E3B30"/>
                </a:solidFill>
                <a:latin typeface="Times New Roman" pitchFamily="18" charset="0"/>
                <a:ea typeface="+mn-ea"/>
                <a:cs typeface="Times New Roman" pitchFamily="18" charset="0"/>
              </a:rPr>
            </a:br>
            <a:r>
              <a:rPr lang="ru-RU" altLang="ru-RU" sz="2400" b="1" dirty="0" smtClean="0">
                <a:solidFill>
                  <a:srgbClr val="4E3B30"/>
                </a:solidFill>
                <a:latin typeface="Times New Roman" pitchFamily="18" charset="0"/>
                <a:ea typeface="+mn-ea"/>
                <a:cs typeface="Times New Roman" pitchFamily="18" charset="0"/>
              </a:rPr>
              <a:t>Такая </a:t>
            </a:r>
            <a:r>
              <a:rPr lang="ru-RU" altLang="ru-RU" sz="2400" b="1" dirty="0">
                <a:solidFill>
                  <a:srgbClr val="4E3B30"/>
                </a:solidFill>
                <a:latin typeface="Times New Roman" pitchFamily="18" charset="0"/>
                <a:ea typeface="+mn-ea"/>
                <a:cs typeface="Times New Roman" pitchFamily="18" charset="0"/>
              </a:rPr>
              <a:t>тактика не повышает мотивацию, а создает</a:t>
            </a:r>
            <a:br>
              <a:rPr lang="ru-RU" altLang="ru-RU" sz="2400" b="1" dirty="0">
                <a:solidFill>
                  <a:srgbClr val="4E3B30"/>
                </a:solidFill>
                <a:latin typeface="Times New Roman" pitchFamily="18" charset="0"/>
                <a:ea typeface="+mn-ea"/>
                <a:cs typeface="Times New Roman" pitchFamily="18" charset="0"/>
              </a:rPr>
            </a:br>
            <a:r>
              <a:rPr lang="ru-RU" altLang="ru-RU" sz="2400" b="1" dirty="0">
                <a:solidFill>
                  <a:srgbClr val="4E3B30"/>
                </a:solidFill>
                <a:latin typeface="Times New Roman" pitchFamily="18" charset="0"/>
                <a:ea typeface="+mn-ea"/>
                <a:cs typeface="Times New Roman" pitchFamily="18" charset="0"/>
              </a:rPr>
              <a:t>эмоциональные барьеры, которые школьник не может</a:t>
            </a:r>
            <a:br>
              <a:rPr lang="ru-RU" altLang="ru-RU" sz="2400" b="1" dirty="0">
                <a:solidFill>
                  <a:srgbClr val="4E3B30"/>
                </a:solidFill>
                <a:latin typeface="Times New Roman" pitchFamily="18" charset="0"/>
                <a:ea typeface="+mn-ea"/>
                <a:cs typeface="Times New Roman" pitchFamily="18" charset="0"/>
              </a:rPr>
            </a:br>
            <a:r>
              <a:rPr lang="ru-RU" altLang="ru-RU" sz="2400" b="1" dirty="0">
                <a:solidFill>
                  <a:srgbClr val="4E3B30"/>
                </a:solidFill>
                <a:latin typeface="Times New Roman" pitchFamily="18" charset="0"/>
                <a:ea typeface="+mn-ea"/>
                <a:cs typeface="Times New Roman" pitchFamily="18" charset="0"/>
              </a:rPr>
              <a:t>самостоятельно преодолеть. </a:t>
            </a:r>
            <a:br>
              <a:rPr lang="ru-RU" altLang="ru-RU" sz="2400" b="1" dirty="0">
                <a:solidFill>
                  <a:srgbClr val="4E3B30"/>
                </a:solidFill>
                <a:latin typeface="Times New Roman" pitchFamily="18" charset="0"/>
                <a:ea typeface="+mn-ea"/>
                <a:cs typeface="Times New Roman" pitchFamily="18" charset="0"/>
              </a:rPr>
            </a:br>
            <a:endParaRPr lang="en-US" sz="2400" dirty="0">
              <a:latin typeface="Times New Roman" pitchFamily="18" charset="0"/>
            </a:endParaRPr>
          </a:p>
        </p:txBody>
      </p:sp>
    </p:spTree>
    <p:extLst>
      <p:ext uri="{BB962C8B-B14F-4D97-AF65-F5344CB8AC3E}">
        <p14:creationId xmlns:p14="http://schemas.microsoft.com/office/powerpoint/2010/main" val="3589358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fontAlgn="base">
              <a:spcAft>
                <a:spcPct val="0"/>
              </a:spcAft>
            </a:pPr>
            <a:r>
              <a:rPr lang="ru-RU" sz="2800" b="1" dirty="0">
                <a:latin typeface="Times New Roman" pitchFamily="18" charset="0"/>
                <a:cs typeface="Times New Roman" pitchFamily="18" charset="0"/>
              </a:rPr>
              <a:t>Оказание </a:t>
            </a:r>
            <a:r>
              <a:rPr lang="ru-RU" sz="2800" b="1" dirty="0" smtClean="0">
                <a:latin typeface="Times New Roman" pitchFamily="18" charset="0"/>
                <a:cs typeface="Times New Roman" pitchFamily="18" charset="0"/>
              </a:rPr>
              <a:t>помощи </a:t>
            </a:r>
            <a:r>
              <a:rPr lang="ru-RU" sz="2800" b="1" dirty="0">
                <a:latin typeface="Times New Roman" pitchFamily="18" charset="0"/>
                <a:cs typeface="Times New Roman" pitchFamily="18" charset="0"/>
              </a:rPr>
              <a:t>в организации режима </a:t>
            </a:r>
            <a:r>
              <a:rPr lang="ru-RU" sz="2800" b="1" dirty="0" smtClean="0">
                <a:latin typeface="Times New Roman" pitchFamily="18" charset="0"/>
                <a:cs typeface="Times New Roman" pitchFamily="18" charset="0"/>
              </a:rPr>
              <a:t>дня</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altLang="ru-RU" sz="2400" i="1" u="sng" dirty="0">
                <a:solidFill>
                  <a:srgbClr val="000000"/>
                </a:solidFill>
                <a:latin typeface="Times New Roman" pitchFamily="18" charset="0"/>
                <a:ea typeface="+mn-ea"/>
                <a:cs typeface="Times New Roman" pitchFamily="18" charset="0"/>
              </a:rPr>
              <a:t>Школьники часто волнуются, т.к. им кажется, что объем материала очень большой, и они не успеют все выучить к экзаменам. </a:t>
            </a:r>
            <a:r>
              <a:rPr lang="ru-RU" altLang="ru-RU" sz="1800" b="1" i="1" u="sng" dirty="0">
                <a:solidFill>
                  <a:prstClr val="black"/>
                </a:solidFill>
                <a:latin typeface="Comic Sans MS" pitchFamily="66" charset="0"/>
                <a:ea typeface="+mn-ea"/>
                <a:cs typeface="+mn-cs"/>
              </a:rPr>
              <a:t/>
            </a:r>
            <a:br>
              <a:rPr lang="ru-RU" altLang="ru-RU" sz="1800" b="1" i="1" u="sng" dirty="0">
                <a:solidFill>
                  <a:prstClr val="black"/>
                </a:solidFill>
                <a:latin typeface="Comic Sans MS" pitchFamily="66" charset="0"/>
                <a:ea typeface="+mn-ea"/>
                <a:cs typeface="+mn-cs"/>
              </a:rPr>
            </a:br>
            <a:r>
              <a:rPr lang="ru-RU" altLang="ru-RU" sz="2800" dirty="0">
                <a:latin typeface="Times New Roman" pitchFamily="18" charset="0"/>
                <a:cs typeface="Times New Roman" pitchFamily="18" charset="0"/>
              </a:rPr>
              <a:t>Вы можете оказать им помощь в распределении учебного материала по дням, - в определении еженедельной нагрузки, - в составлении плана. 	Составление плана помогает справиться с тревогой: школьник начинает понимать, что успеть выучить весь материал вполне реально, у него достаточно времени для этого.</a:t>
            </a:r>
            <a:br>
              <a:rPr lang="ru-RU" altLang="ru-RU" sz="2800" dirty="0">
                <a:latin typeface="Times New Roman" pitchFamily="18" charset="0"/>
                <a:cs typeface="Times New Roman" pitchFamily="18" charset="0"/>
              </a:rPr>
            </a:br>
            <a:endParaRPr lang="en-US" sz="2800" b="1" dirty="0">
              <a:latin typeface="Times New Roman" pitchFamily="18" charset="0"/>
            </a:endParaRPr>
          </a:p>
        </p:txBody>
      </p:sp>
    </p:spTree>
    <p:extLst>
      <p:ext uri="{BB962C8B-B14F-4D97-AF65-F5344CB8AC3E}">
        <p14:creationId xmlns:p14="http://schemas.microsoft.com/office/powerpoint/2010/main" val="1430365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spcAft>
                <a:spcPct val="0"/>
              </a:spcAft>
            </a:pPr>
            <a:r>
              <a:rPr lang="ru-RU" sz="3200" dirty="0" smtClean="0">
                <a:latin typeface="Times New Roman" pitchFamily="18" charset="0"/>
              </a:rPr>
              <a:t>Режим дня</a:t>
            </a:r>
            <a:br>
              <a:rPr lang="ru-RU" sz="3200" dirty="0" smtClean="0">
                <a:latin typeface="Times New Roman" pitchFamily="18" charset="0"/>
              </a:rPr>
            </a:br>
            <a:r>
              <a:rPr lang="ru-RU" sz="3200" dirty="0" smtClean="0">
                <a:latin typeface="Times New Roman" pitchFamily="18" charset="0"/>
              </a:rPr>
              <a:t/>
            </a:r>
            <a:br>
              <a:rPr lang="ru-RU" sz="3200" dirty="0" smtClean="0">
                <a:latin typeface="Times New Roman" pitchFamily="18" charset="0"/>
              </a:rPr>
            </a:br>
            <a:r>
              <a:rPr lang="ru-RU" altLang="ru-RU" sz="2400" dirty="0">
                <a:solidFill>
                  <a:prstClr val="black"/>
                </a:solidFill>
                <a:latin typeface="Times New Roman" pitchFamily="18" charset="0"/>
                <a:ea typeface="+mn-ea"/>
                <a:cs typeface="Times New Roman" pitchFamily="18" charset="0"/>
              </a:rPr>
              <a:t>Важно, чтобы школьник имел возможность отдохнуть, сменить деятельность. Но, например, компьютерные игры только увеличивают усталость. Очень важно помочь </a:t>
            </a:r>
            <a:r>
              <a:rPr lang="ru-RU" altLang="ru-RU" sz="2400" b="1" dirty="0">
                <a:solidFill>
                  <a:prstClr val="black"/>
                </a:solidFill>
                <a:latin typeface="Times New Roman" pitchFamily="18" charset="0"/>
                <a:ea typeface="+mn-ea"/>
                <a:cs typeface="Times New Roman" pitchFamily="18" charset="0"/>
              </a:rPr>
              <a:t>найти такую форму досуга, которая бы школьника не переутомляла: прогулки, общение с одним-двумя друзьями и т.д.</a:t>
            </a:r>
            <a:r>
              <a:rPr lang="ru-RU" altLang="ru-RU" sz="2400" dirty="0">
                <a:solidFill>
                  <a:prstClr val="black"/>
                </a:solidFill>
                <a:latin typeface="Times New Roman" pitchFamily="18" charset="0"/>
                <a:ea typeface="+mn-ea"/>
                <a:cs typeface="Times New Roman" pitchFamily="18" charset="0"/>
              </a:rPr>
              <a:t> </a:t>
            </a:r>
            <a:br>
              <a:rPr lang="ru-RU" altLang="ru-RU" sz="2400" dirty="0">
                <a:solidFill>
                  <a:prstClr val="black"/>
                </a:solidFill>
                <a:latin typeface="Times New Roman" pitchFamily="18" charset="0"/>
                <a:ea typeface="+mn-ea"/>
                <a:cs typeface="Times New Roman" pitchFamily="18" charset="0"/>
              </a:rPr>
            </a:br>
            <a:r>
              <a:rPr lang="ru-RU" altLang="ru-RU" sz="2400" dirty="0">
                <a:solidFill>
                  <a:prstClr val="black"/>
                </a:solidFill>
                <a:latin typeface="Times New Roman" pitchFamily="18" charset="0"/>
                <a:ea typeface="+mn-ea"/>
                <a:cs typeface="Times New Roman" pitchFamily="18" charset="0"/>
              </a:rPr>
              <a:t>	В течение дня также необходимо делать </a:t>
            </a:r>
            <a:r>
              <a:rPr lang="ru-RU" altLang="ru-RU" sz="2400" b="1" dirty="0">
                <a:solidFill>
                  <a:prstClr val="black"/>
                </a:solidFill>
                <a:latin typeface="Times New Roman" pitchFamily="18" charset="0"/>
                <a:ea typeface="+mn-ea"/>
                <a:cs typeface="Times New Roman" pitchFamily="18" charset="0"/>
              </a:rPr>
              <a:t>короткие перерывы на 10-15 минут каждые 45-60 минут</a:t>
            </a:r>
            <a:r>
              <a:rPr lang="ru-RU" altLang="ru-RU" sz="2400" dirty="0">
                <a:solidFill>
                  <a:prstClr val="black"/>
                </a:solidFill>
                <a:latin typeface="Times New Roman" pitchFamily="18" charset="0"/>
                <a:ea typeface="+mn-ea"/>
                <a:cs typeface="Times New Roman" pitchFamily="18" charset="0"/>
              </a:rPr>
              <a:t>. Это необходимо для сохранения высокой работоспособности.</a:t>
            </a:r>
            <a:br>
              <a:rPr lang="ru-RU" altLang="ru-RU" sz="2400" dirty="0">
                <a:solidFill>
                  <a:prstClr val="black"/>
                </a:solidFill>
                <a:latin typeface="Times New Roman" pitchFamily="18" charset="0"/>
                <a:ea typeface="+mn-ea"/>
                <a:cs typeface="Times New Roman" pitchFamily="18" charset="0"/>
              </a:rPr>
            </a:br>
            <a:endParaRPr lang="en-US" sz="3200" b="1" dirty="0">
              <a:latin typeface="Times New Roman" pitchFamily="18" charset="0"/>
            </a:endParaRPr>
          </a:p>
        </p:txBody>
      </p:sp>
    </p:spTree>
    <p:extLst>
      <p:ext uri="{BB962C8B-B14F-4D97-AF65-F5344CB8AC3E}">
        <p14:creationId xmlns:p14="http://schemas.microsoft.com/office/powerpoint/2010/main" val="1646460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113</Words>
  <Application>Microsoft Office PowerPoint</Application>
  <PresentationFormat>Экран (4:3)</PresentationFormat>
  <Paragraphs>27</Paragraphs>
  <Slides>15</Slides>
  <Notes>9</Notes>
  <HiddenSlides>0</HiddenSlides>
  <MMClips>0</MMClips>
  <ScaleCrop>false</ScaleCrop>
  <HeadingPairs>
    <vt:vector size="4" baseType="variant">
      <vt:variant>
        <vt:lpstr>Тема</vt:lpstr>
      </vt:variant>
      <vt:variant>
        <vt:i4>2</vt:i4>
      </vt:variant>
      <vt:variant>
        <vt:lpstr>Заголовки слайдов</vt:lpstr>
      </vt:variant>
      <vt:variant>
        <vt:i4>15</vt:i4>
      </vt:variant>
    </vt:vector>
  </HeadingPairs>
  <TitlesOfParts>
    <vt:vector size="17" baseType="lpstr">
      <vt:lpstr>Office Theme</vt:lpstr>
      <vt:lpstr>Custom Design</vt:lpstr>
      <vt:lpstr>Как помочь обучающемуся подготовиться и сдать гИА Рекомендации для родителей  </vt:lpstr>
      <vt:lpstr>Слово «экзамен» переводится с латинского как «испытание». И именно испытаниями, сложными,  подчас драматичными, становятся выпускные экзамены для обучающихся 9-х и 11-х классов. Экзамен – самый ответственный период  в жизни каждого выпускника. Именно на экзамене подводится итог учебной деятельности каждого школьника. Чтобы успешно сдать экзамен, им необходимо хорошо подготовиться к нему. Кроме того, важную роль в подготовке детей к ГИА играет поведение их родителей.</vt:lpstr>
      <vt:lpstr>      Ваши сын или дочь принимают участие в ГИА.                               Почему они так волнуются?  *Сомневаются в полноте и прочности своих знаний. *Сомневаются в собственных способностях: умении логически мыслить, анализировать, концентрировать и распределять внимание. *Испытывают страх перед экзаменом в силу личностных особенностей - тревожности, неуверенности в себе, астеничности (быстрой утомляемости) и т.д. *Боятся незнакомой, неопределенной ситуации. *Испытывают повышенную ответственность перед родителями и школой.  Каждая из этих причин может в той или иной степени влиять на состояние вашего ребенка.    </vt:lpstr>
      <vt:lpstr>ПОВЕДЕНИЕ РОДИТЕЛЕЙ  В экзаменационную пору основная задача родителей – создать комфортные условия для подготовки обучающегося и не мешать ему.  Психологическая поддержка, поощрение,  реальная помощь, спокойствие взрослых  помогают школьнику успешно справиться с  собственным волнением.   </vt:lpstr>
      <vt:lpstr>Психологическая поддержка  Психологическая поддержка – это один из важнейших факторов, определяющих успешность выпускника в сдаче государственной (итоговой) аттестации.   Поддерживать  обучающегося– значит верить в него.  Взрослые имеют немало возможностей, чтобы продемонстрировать обучающемуся свое удовлетворение от его достижений или  усилий.  </vt:lpstr>
      <vt:lpstr>Чем родители могут помочь своим детям? Существуют слова, которые поддерживают детей, например:  «Ты сможешь это сделать», «Зная тебя, я уверен, что ты все  сделаешь хорошо», «Ты знаешь это очень хорошо», «Все у тебя  получится», «Не боги горшки обжигали» и т.д.   Если сын или дочь сильно волнуются, лучше заранее рассказать о  возможных вариантах пересдачи, вариантах развития событий в  случае не самого лучшего исхода («Да, итоговый экзамен очень  важен, но при неудачной сдаче ГИА жизнь не остановится», «Век  живи, век учись»)  Поддерживать можно посредством прикосновений, доброжелательного выражения лица, интонации голоса, а также посредством совместных  усилий в подготовке.  </vt:lpstr>
      <vt:lpstr>ОШИБКИ, КОТОРЫЕ СЛЕДУЕТ  ИЗБЕГАТЬ  В ходе подготовки к экзаменам родители нередко  используют тактику запугивания :  «Мало занимаешься – не сдашь», «Не стараешься – будут  плохие результаты», «Ты совсем не готов»,  «Это так сложно» и т.п.;   Такая тактика не повышает мотивацию, а создает эмоциональные барьеры, которые школьник не может самостоятельно преодолеть.  </vt:lpstr>
      <vt:lpstr>Оказание помощи в организации режима дня  Школьники часто волнуются, т.к. им кажется, что объем материала очень большой, и они не успеют все выучить к экзаменам.  Вы можете оказать им помощь в распределении учебного материала по дням, - в определении еженедельной нагрузки, - в составлении плана.  Составление плана помогает справиться с тревогой: школьник начинает понимать, что успеть выучить весь материал вполне реально, у него достаточно времени для этого. </vt:lpstr>
      <vt:lpstr>Режим дня  Важно, чтобы школьник имел возможность отдохнуть, сменить деятельность. Но, например, компьютерные игры только увеличивают усталость. Очень важно помочь найти такую форму досуга, которая бы школьника не переутомляла: прогулки, общение с одним-двумя друзьями и т.д.   В течение дня также необходимо делать короткие перерывы на 10-15 минут каждые 45-60 минут. Это необходимо для сохранения высокой работоспособности. </vt:lpstr>
      <vt:lpstr>сон  Для нормального самочувствия и хорошей работоспособности необходимо, чтобы ребенок хорошо высыпался. Не разрешайте детям учить целыми днями  или ночами, так как это ведет к раздражительности, быстрой утомляемости, беспокойству.  В состоянии утомления работоспособность снижается, а продуктивность такой учебы невелика.    Проследите за тем, чтобы накануне экзамена ваш ребенок обязательно отдохнул и как следует выспался.  </vt:lpstr>
      <vt:lpstr>ПИТАНИЕ   Всегда, а во время экзаменов особенно, заботьтесь об организации полноценного питания.   Такие продукты, как овощи, фрукты, рыба, творог, орехи, шоколад и т.д. стимулируют работу головного мозга.  </vt:lpstr>
      <vt:lpstr>Нужно ли во время экзаменов освобождать ребенка от домашней работы?   Это вопрос непростой, потому что иногда школьники начинают манипулировать своей учебой, чтобы избежать помощи по дому. Легкая физическая работа может выступать в роли разгрузки, позволяющей сменить деятельность и отдохнуть, а может только усиливать общее утомление, поэтому вопрос о помощи по дому нужно решать в индивидуальном порядке с учетом особенностей ребенка.</vt:lpstr>
      <vt:lpstr>Эмоциональный настрой Эмоциональный настрой играет важную роль при подготовке и прохождении ГИА, т.к. период экзаменов для большинства выпускников является очень тревожным.   Существует определенный уровень тревоги, оптимальный для организации деятельности, но очень высокий уровень волнения мешает учебной деятельности. Все силы уходят на то, чтобы справиться с волнением. Это особенно характерно для детей тревожных, склонных переживать даже без особого повода (например, когда родители сильно переживают, пьют валерьянку, их дети как бы заражаются этим напряжением и тревогой).    </vt:lpstr>
      <vt:lpstr>                 ЗАДАЧИ РОДИТЕЛЕЙ:   *создание эмоционально спокойной, ненапряженной атмосферы (для тревожных детей); *создание ситуации успеха (для неуверенных детей); *снижение значимости экзамена: следует дать понять, что ничего страшного не произойдет, даже если результат будет не совсем таким, каким хотелось бы (особенно в том случае, если обучающийся очень ответственный и старается соответствовать ожиданиям взрослых); *повышение значимости экзамена (для гиперактивных детей, испытывающих недостаток произвольности и самоорганизации); *определение того, в какой помощи нуждается именно ваш ребенок (например, выслушать выученные им темы или помочь написать планы и конспекты).    </vt:lpstr>
      <vt:lpstr>Зачастую родители переживают ответственные моменты в жизни своих детей гораздо острее, чем свои.  Но взрослому человеку гораздо легче справиться с собственным волнением, взяв себя в руки. Именно Ваша поддержка нужна выпускнику прежде всего.  УСПЕХА ВАШИМ ДЕТЯМ НА ЭКЗАМЕНАХ!</vt:lpstr>
    </vt:vector>
  </TitlesOfParts>
  <Company>Fairmont Raffles Hotels International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pmarkasian</dc:creator>
  <cp:lastModifiedBy>Игорь</cp:lastModifiedBy>
  <cp:revision>12</cp:revision>
  <dcterms:created xsi:type="dcterms:W3CDTF">2014-07-16T13:38:01Z</dcterms:created>
  <dcterms:modified xsi:type="dcterms:W3CDTF">2022-03-11T13:48:42Z</dcterms:modified>
</cp:coreProperties>
</file>